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450" r:id="rId6"/>
    <p:sldId id="329" r:id="rId7"/>
    <p:sldId id="351" r:id="rId8"/>
    <p:sldId id="352" r:id="rId9"/>
    <p:sldId id="353" r:id="rId10"/>
    <p:sldId id="354" r:id="rId11"/>
    <p:sldId id="355" r:id="rId12"/>
    <p:sldId id="356" r:id="rId13"/>
    <p:sldId id="373" r:id="rId14"/>
    <p:sldId id="387" r:id="rId15"/>
    <p:sldId id="423" r:id="rId16"/>
    <p:sldId id="424" r:id="rId17"/>
    <p:sldId id="371" r:id="rId18"/>
    <p:sldId id="388" r:id="rId19"/>
    <p:sldId id="449" r:id="rId20"/>
    <p:sldId id="391" r:id="rId21"/>
    <p:sldId id="392" r:id="rId22"/>
    <p:sldId id="389" r:id="rId23"/>
    <p:sldId id="393" r:id="rId24"/>
    <p:sldId id="394" r:id="rId25"/>
    <p:sldId id="400" r:id="rId26"/>
    <p:sldId id="395" r:id="rId27"/>
    <p:sldId id="397" r:id="rId28"/>
    <p:sldId id="396" r:id="rId29"/>
    <p:sldId id="407" r:id="rId30"/>
    <p:sldId id="408" r:id="rId31"/>
    <p:sldId id="412" r:id="rId32"/>
    <p:sldId id="398" r:id="rId33"/>
    <p:sldId id="409" r:id="rId34"/>
    <p:sldId id="418" r:id="rId35"/>
    <p:sldId id="419" r:id="rId36"/>
    <p:sldId id="410" r:id="rId37"/>
    <p:sldId id="399" r:id="rId38"/>
    <p:sldId id="420" r:id="rId39"/>
    <p:sldId id="451" r:id="rId40"/>
    <p:sldId id="421" r:id="rId41"/>
    <p:sldId id="422" r:id="rId42"/>
    <p:sldId id="258" r:id="rId43"/>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autoAdjust="0"/>
  </p:normalViewPr>
  <p:slideViewPr>
    <p:cSldViewPr snapToGrid="0">
      <p:cViewPr varScale="1">
        <p:scale>
          <a:sx n="114" d="100"/>
          <a:sy n="114" d="100"/>
        </p:scale>
        <p:origin x="-420" y="-108"/>
      </p:cViewPr>
      <p:guideLst>
        <p:guide orient="horz" pos="2160"/>
        <p:guide pos="2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想一次性把这个问题说明白，第一部分可以讲快一些</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想一次性把这个问题说明白，第一部分可以讲快一些</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从二维图像数据（左上面板）计算三伪时间序列的示范工作流。首先，通过阈值分离高曲率区域。曲率是由原始图像的灰度版本与高斯核的二阶导数的卷积决定的，选择适当的宽度（右上面板）。其次，利用Hough变换对支配圆的中心和半径进行处理。结果圆的参数化直接绘制到原始图像（左下面板）。最后，三个时间序列可以通过抽样红提取，在得到的一维流形的坐标1的RGB图像的绿色和蓝色的强度（前面板）。</a:t>
            </a:r>
            <a:endParaRPr lang="zh-CN" altLang="en-US"/>
          </a:p>
          <a:p>
            <a:r>
              <a:rPr lang="zh-CN" altLang="en-US"/>
              <a:t>Exemplary workflow for the computation of three pseudo time series from two-dimensional image data (upper left panel). Firstly, regions of high curvature are isolated by thresholding. The curvature is determined by a convolution of the original image’s gray-scale version with the second derivative of a Gaussian kernel with appropriately chosen width (upper right panel). Secondly, the center and radius of the dominating circle can be processed using a Hough transformation. A parametrization of the resulting circle has been plotted directly onto the original image (lower left panel). Finally, three time series can be extracted by sampling the red, green and blue intensities of the RGB image at the coordinates of the obtained one-dimensional submanifold S 1 (last panel).</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利用</a:t>
            </a:r>
            <a:r>
              <a:rPr lang="en-US" altLang="zh-CN"/>
              <a:t>GPU</a:t>
            </a:r>
            <a:r>
              <a:rPr lang="zh-CN" altLang="en-US"/>
              <a:t>加速计算会更快，但这里不展开来讲。</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利用</a:t>
            </a:r>
            <a:r>
              <a:rPr lang="en-US" altLang="zh-CN"/>
              <a:t>GPU</a:t>
            </a:r>
            <a:r>
              <a:rPr lang="zh-CN" altLang="en-US"/>
              <a:t>加速计算会更快，但这里不展开来讲。</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E829BCBD-CDAD-44C0-8E0F-7A8E42C7E9E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AA70F59-D812-47A0-A6DA-9D789E6F3DB5}"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D591C9B-A551-4377-899B-C4E55A8406E0}"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715F2B9-19A6-4442-9758-4FEEF21EF249}"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88FECC21-B829-4F04-B6DB-F167941BFCB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A1F6D74-D209-46BB-97F6-19D2AF7C81E3}"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pPr>
              <a:defRPr/>
            </a:pPr>
            <a:fld id="{9B68CA37-C1FB-4FBB-AAA3-EEE71E1F7248}"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FD0C13B-4F32-4F84-B75F-25D988C5B48D}"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B1A7D1E3-6DF1-44AF-B026-0B43E058CEF6}"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E1FB529-0BA7-4C74-B5BF-4945CE8CB493}"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748E9745-CCE2-4911-92E3-86C9D5840A04}"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D0AB487-04F9-4AFF-82E9-911F37E5570E}"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234B99B0-6696-453E-9429-6AAEDFD3F9E0}"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B8D1BAC-1B57-4139-BCD2-EF6AB1E00C77}"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38CBA138-1518-4E34-9666-F260F104333F}"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9256EEC-53A5-445C-8D96-08F6940A4896}"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1" smtClean="0"/>
              <a:t>单击图标添加图片</a:t>
            </a:r>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pPr>
              <a:defRPr/>
            </a:pPr>
            <a:fld id="{51BC80E2-B43A-41AC-B7BA-35BE49E89197}"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5A3E822-5AD4-4B36-BED4-3704108F2FBC}"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AB3AE59F-B8A4-456C-890D-87B897B6EE9C}"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17C631F-F799-41E6-9223-C2EEEDCF08F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defRPr sz="1200" noProof="1">
                <a:solidFill>
                  <a:schemeClr val="tx1">
                    <a:tint val="75000"/>
                  </a:schemeClr>
                </a:solidFill>
                <a:latin typeface="+mn-lt"/>
                <a:ea typeface="+mn-ea"/>
              </a:defRPr>
            </a:lvl1pPr>
          </a:lstStyle>
          <a:p>
            <a:pPr>
              <a:defRPr/>
            </a:pPr>
            <a:fld id="{26486B5C-B5A2-49E9-AB56-D805CB9954E0}"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a:defRPr/>
            </a:pPr>
            <a:fld id="{37CCDD88-8295-4D75-BDD3-F5683FD70B87}"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IACJ/python-TS/blob/master/TS_Similarity/Naive_TS_Similarity.py" TargetMode="Externa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IACJ/python-TS/blob/master/TS_Similarity/Naive_TS_Similarity.py" TargetMode="Externa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564583"/>
            <a:ext cx="12198350" cy="14584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2051" name="副标题 2"/>
          <p:cNvSpPr>
            <a:spLocks noGrp="1" noChangeArrowheads="1"/>
          </p:cNvSpPr>
          <p:nvPr>
            <p:ph type="subTitle" idx="1"/>
          </p:nvPr>
        </p:nvSpPr>
        <p:spPr>
          <a:xfrm>
            <a:off x="3593372" y="4651375"/>
            <a:ext cx="5078413" cy="635000"/>
          </a:xfrm>
        </p:spPr>
        <p:txBody>
          <a:bodyPr/>
          <a:lstStyle/>
          <a:p>
            <a:pPr eaLnBrk="1" hangingPunct="1"/>
            <a:r>
              <a:rPr lang="zh-CN" altLang="en-US" sz="2800" dirty="0" smtClean="0">
                <a:latin typeface="Times New Roman" panose="02020603050405020304" pitchFamily="18" charset="0"/>
                <a:ea typeface="黑体" panose="02010609060101010101" pitchFamily="49" charset="-122"/>
              </a:rPr>
              <a:t>贾中昊</a:t>
            </a:r>
            <a:endParaRPr lang="zh-CN" altLang="en-US" sz="2800" dirty="0" smtClean="0">
              <a:latin typeface="Times New Roman" panose="02020603050405020304" pitchFamily="18" charset="0"/>
              <a:ea typeface="黑体" panose="02010609060101010101" pitchFamily="49" charset="-122"/>
            </a:endParaRPr>
          </a:p>
        </p:txBody>
      </p:sp>
      <p:sp>
        <p:nvSpPr>
          <p:cNvPr id="2052" name="文本框 3"/>
          <p:cNvSpPr txBox="1">
            <a:spLocks noChangeArrowheads="1"/>
          </p:cNvSpPr>
          <p:nvPr/>
        </p:nvSpPr>
        <p:spPr bwMode="auto">
          <a:xfrm>
            <a:off x="594754" y="5556250"/>
            <a:ext cx="115204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dirty="0">
                <a:latin typeface="Times New Roman" panose="02020603050405020304" pitchFamily="18" charset="0"/>
                <a:sym typeface="宋体" panose="02010600030101010101" pitchFamily="2" charset="-122"/>
              </a:rPr>
              <a:t>Lab of  Machine Learning and Data Mining</a:t>
            </a:r>
            <a:endParaRPr lang="en-US" altLang="zh-CN" sz="2400" dirty="0">
              <a:latin typeface="Times New Roman" panose="02020603050405020304" pitchFamily="18" charset="0"/>
              <a:sym typeface="Arial" panose="020B0604020202020204" pitchFamily="34" charset="0"/>
            </a:endParaRPr>
          </a:p>
          <a:p>
            <a:pPr algn="ctr" eaLnBrk="1" hangingPunct="1"/>
            <a:r>
              <a:rPr lang="en-US" altLang="zh-CN" sz="2400" dirty="0">
                <a:latin typeface="Times New Roman" panose="02020603050405020304" pitchFamily="18" charset="0"/>
                <a:sym typeface="Arial" panose="020B0604020202020204" pitchFamily="34" charset="0"/>
              </a:rPr>
              <a:t>South China University of Technology</a:t>
            </a:r>
            <a:endParaRPr lang="zh-CN" altLang="en-US" sz="2400" dirty="0"/>
          </a:p>
        </p:txBody>
      </p:sp>
      <p:pic>
        <p:nvPicPr>
          <p:cNvPr id="2053"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025" y="287338"/>
            <a:ext cx="54340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4210050"/>
            <a:ext cx="25527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 name="标题 1"/>
          <p:cNvSpPr>
            <a:spLocks noGrp="1" noChangeArrowheads="1"/>
          </p:cNvSpPr>
          <p:nvPr/>
        </p:nvSpPr>
        <p:spPr bwMode="auto">
          <a:xfrm>
            <a:off x="354647" y="2345409"/>
            <a:ext cx="11490325" cy="157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lnSpc>
                <a:spcPct val="90000"/>
              </a:lnSpc>
            </a:pPr>
            <a:r>
              <a:rPr lang="zh-CN" altLang="en-US" sz="4000" dirty="0" smtClean="0">
                <a:solidFill>
                  <a:schemeClr val="bg1"/>
                </a:solidFill>
              </a:rPr>
              <a:t>时间序列的有效子序列对齐</a:t>
            </a:r>
            <a:endParaRPr lang="zh-CN" altLang="en-US" sz="4000" dirty="0" smtClean="0">
              <a:solidFill>
                <a:schemeClr val="bg1"/>
              </a:solidFill>
            </a:endParaRPr>
          </a:p>
          <a:p>
            <a:pPr algn="ctr">
              <a:lnSpc>
                <a:spcPct val="90000"/>
              </a:lnSpc>
            </a:pPr>
            <a:endParaRPr lang="en-US" altLang="zh-CN" sz="1100" dirty="0" smtClean="0">
              <a:solidFill>
                <a:schemeClr val="bg1"/>
              </a:solidFill>
            </a:endParaRPr>
          </a:p>
          <a:p>
            <a:pPr algn="ctr">
              <a:lnSpc>
                <a:spcPct val="90000"/>
              </a:lnSpc>
            </a:pPr>
            <a:r>
              <a:rPr lang="en-US" altLang="zh-CN" sz="1100" dirty="0" smtClean="0">
                <a:solidFill>
                  <a:schemeClr val="bg1"/>
                </a:solidFill>
              </a:rPr>
              <a:t>			</a:t>
            </a:r>
            <a:r>
              <a:rPr lang="en-US" altLang="zh-CN" sz="1800" dirty="0" smtClean="0">
                <a:solidFill>
                  <a:schemeClr val="bg1"/>
                </a:solidFill>
              </a:rPr>
              <a:t>——Efficient subsequence alignment of time series</a:t>
            </a:r>
            <a:endParaRPr lang="en-US" altLang="zh-CN" sz="1800" dirty="0" smtClean="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DTW</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3"/>
          <p:cNvPicPr>
            <a:picLocks noChangeAspect="1"/>
          </p:cNvPicPr>
          <p:nvPr/>
        </p:nvPicPr>
        <p:blipFill>
          <a:blip r:embed="rId1"/>
          <a:stretch>
            <a:fillRect/>
          </a:stretch>
        </p:blipFill>
        <p:spPr>
          <a:xfrm>
            <a:off x="546100" y="1581150"/>
            <a:ext cx="4117975" cy="1186815"/>
          </a:xfrm>
          <a:prstGeom prst="rect">
            <a:avLst/>
          </a:prstGeom>
          <a:noFill/>
          <a:ln w="9525">
            <a:noFill/>
          </a:ln>
        </p:spPr>
      </p:pic>
      <p:pic>
        <p:nvPicPr>
          <p:cNvPr id="3" name="图片 4"/>
          <p:cNvPicPr>
            <a:picLocks noChangeAspect="1"/>
          </p:cNvPicPr>
          <p:nvPr/>
        </p:nvPicPr>
        <p:blipFill>
          <a:blip r:embed="rId2"/>
          <a:srcRect t="12141"/>
          <a:stretch>
            <a:fillRect/>
          </a:stretch>
        </p:blipFill>
        <p:spPr>
          <a:xfrm>
            <a:off x="664845" y="2587625"/>
            <a:ext cx="5427980" cy="719455"/>
          </a:xfrm>
          <a:prstGeom prst="rect">
            <a:avLst/>
          </a:prstGeom>
          <a:noFill/>
          <a:ln w="9525">
            <a:noFill/>
          </a:ln>
        </p:spPr>
      </p:pic>
      <p:pic>
        <p:nvPicPr>
          <p:cNvPr id="5" name="图片 4"/>
          <p:cNvPicPr>
            <a:picLocks noChangeAspect="1"/>
          </p:cNvPicPr>
          <p:nvPr/>
        </p:nvPicPr>
        <p:blipFill>
          <a:blip r:embed="rId3"/>
          <a:stretch>
            <a:fillRect/>
          </a:stretch>
        </p:blipFill>
        <p:spPr>
          <a:xfrm>
            <a:off x="546100" y="3418840"/>
            <a:ext cx="4636135" cy="1322070"/>
          </a:xfrm>
          <a:prstGeom prst="rect">
            <a:avLst/>
          </a:prstGeom>
        </p:spPr>
      </p:pic>
      <p:pic>
        <p:nvPicPr>
          <p:cNvPr id="6" name="图片 6"/>
          <p:cNvPicPr>
            <a:picLocks noChangeAspect="1"/>
          </p:cNvPicPr>
          <p:nvPr/>
        </p:nvPicPr>
        <p:blipFill>
          <a:blip r:embed="rId4"/>
          <a:srcRect t="8168"/>
          <a:stretch>
            <a:fillRect/>
          </a:stretch>
        </p:blipFill>
        <p:spPr>
          <a:xfrm>
            <a:off x="664845" y="5081270"/>
            <a:ext cx="5599430" cy="1272540"/>
          </a:xfrm>
          <a:prstGeom prst="rect">
            <a:avLst/>
          </a:prstGeom>
          <a:noFill/>
          <a:ln w="9525">
            <a:noFill/>
          </a:ln>
        </p:spPr>
      </p:pic>
      <p:pic>
        <p:nvPicPr>
          <p:cNvPr id="7" name="图片 -2147482617"/>
          <p:cNvPicPr>
            <a:picLocks noChangeAspect="1"/>
          </p:cNvPicPr>
          <p:nvPr/>
        </p:nvPicPr>
        <p:blipFill>
          <a:blip r:embed="rId5"/>
          <a:stretch>
            <a:fillRect/>
          </a:stretch>
        </p:blipFill>
        <p:spPr>
          <a:xfrm>
            <a:off x="7380923" y="1524000"/>
            <a:ext cx="4713605" cy="3271520"/>
          </a:xfrm>
          <a:prstGeom prst="rect">
            <a:avLst/>
          </a:prstGeom>
          <a:noFill/>
          <a:ln w="9525">
            <a:noFill/>
          </a:ln>
        </p:spPr>
      </p:pic>
      <p:pic>
        <p:nvPicPr>
          <p:cNvPr id="8" name="图片 7"/>
          <p:cNvPicPr>
            <a:picLocks noChangeAspect="1"/>
          </p:cNvPicPr>
          <p:nvPr/>
        </p:nvPicPr>
        <p:blipFill>
          <a:blip r:embed="rId6"/>
          <a:stretch>
            <a:fillRect/>
          </a:stretch>
        </p:blipFill>
        <p:spPr>
          <a:xfrm>
            <a:off x="6752590" y="5118735"/>
            <a:ext cx="5133340" cy="1052195"/>
          </a:xfrm>
          <a:prstGeom prst="rect">
            <a:avLst/>
          </a:prstGeom>
          <a:noFill/>
          <a:ln w="9525">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DTW</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7" name="图片 -2147482617"/>
          <p:cNvPicPr>
            <a:picLocks noChangeAspect="1"/>
          </p:cNvPicPr>
          <p:nvPr/>
        </p:nvPicPr>
        <p:blipFill>
          <a:blip r:embed="rId1"/>
          <a:stretch>
            <a:fillRect/>
          </a:stretch>
        </p:blipFill>
        <p:spPr>
          <a:xfrm>
            <a:off x="7380923" y="1524000"/>
            <a:ext cx="4713605" cy="3271520"/>
          </a:xfrm>
          <a:prstGeom prst="rect">
            <a:avLst/>
          </a:prstGeom>
          <a:noFill/>
          <a:ln w="9525">
            <a:noFill/>
          </a:ln>
        </p:spPr>
      </p:pic>
      <p:pic>
        <p:nvPicPr>
          <p:cNvPr id="8" name="图片 7"/>
          <p:cNvPicPr>
            <a:picLocks noChangeAspect="1"/>
          </p:cNvPicPr>
          <p:nvPr/>
        </p:nvPicPr>
        <p:blipFill>
          <a:blip r:embed="rId2"/>
          <a:stretch>
            <a:fillRect/>
          </a:stretch>
        </p:blipFill>
        <p:spPr>
          <a:xfrm>
            <a:off x="6752590" y="5118735"/>
            <a:ext cx="5133340" cy="1052195"/>
          </a:xfrm>
          <a:prstGeom prst="rect">
            <a:avLst/>
          </a:prstGeom>
          <a:noFill/>
          <a:ln w="9525">
            <a:noFill/>
          </a:ln>
        </p:spPr>
      </p:pic>
      <p:pic>
        <p:nvPicPr>
          <p:cNvPr id="9" name="图片 8"/>
          <p:cNvPicPr>
            <a:picLocks noChangeAspect="1"/>
          </p:cNvPicPr>
          <p:nvPr/>
        </p:nvPicPr>
        <p:blipFill>
          <a:blip r:embed="rId3"/>
          <a:stretch>
            <a:fillRect/>
          </a:stretch>
        </p:blipFill>
        <p:spPr>
          <a:xfrm>
            <a:off x="901065" y="1524000"/>
            <a:ext cx="5194300" cy="3442970"/>
          </a:xfrm>
          <a:prstGeom prst="rect">
            <a:avLst/>
          </a:prstGeom>
        </p:spPr>
      </p:pic>
      <p:pic>
        <p:nvPicPr>
          <p:cNvPr id="10" name="图片 9"/>
          <p:cNvPicPr>
            <a:picLocks noChangeAspect="1"/>
          </p:cNvPicPr>
          <p:nvPr/>
        </p:nvPicPr>
        <p:blipFill>
          <a:blip r:embed="rId4"/>
          <a:stretch>
            <a:fillRect/>
          </a:stretch>
        </p:blipFill>
        <p:spPr>
          <a:xfrm>
            <a:off x="901065" y="5016500"/>
            <a:ext cx="4509135" cy="170243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875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小结（</a:t>
            </a:r>
            <a:r>
              <a:rPr lang="en-US" altLang="zh-CN" i="1" dirty="0" smtClean="0">
                <a:solidFill>
                  <a:srgbClr val="F2F2F2"/>
                </a:solidFill>
                <a:latin typeface="Times New Roman" panose="02020603050405020304" pitchFamily="18" charset="0"/>
                <a:ea typeface="微软雅黑" panose="020B0503020204020204" pitchFamily="34" charset="-122"/>
                <a:sym typeface="+mn-ea"/>
              </a:rPr>
              <a:t>ED、DTW、z-norm）</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546100" y="1732280"/>
            <a:ext cx="5790565" cy="4970780"/>
          </a:xfrm>
          <a:prstGeom prst="rect">
            <a:avLst/>
          </a:prstGeom>
        </p:spPr>
      </p:pic>
      <p:sp>
        <p:nvSpPr>
          <p:cNvPr id="5" name="文本框 4"/>
          <p:cNvSpPr txBox="1"/>
          <p:nvPr/>
        </p:nvSpPr>
        <p:spPr>
          <a:xfrm>
            <a:off x="6611620" y="1790700"/>
            <a:ext cx="5424170" cy="3969385"/>
          </a:xfrm>
          <a:prstGeom prst="rect">
            <a:avLst/>
          </a:prstGeom>
          <a:noFill/>
        </p:spPr>
        <p:txBody>
          <a:bodyPr wrap="square" rtlCol="0" anchor="t">
            <a:spAutoFit/>
          </a:bodyPr>
          <a:p>
            <a:r>
              <a:rPr lang="zh-CN" altLang="en-US">
                <a:hlinkClick r:id="rId2" action="ppaction://hlinkfile"/>
              </a:rPr>
              <a:t>https://github.com/IACJ/python-TS/blob/master/TS_Similarity/Naive_TS_Similarity.py</a:t>
            </a:r>
            <a:endParaRPr lang="zh-CN" altLang="en-US">
              <a:hlinkClick r:id="rId2" action="ppaction://hlinkfile"/>
            </a:endParaRPr>
          </a:p>
          <a:p>
            <a:endParaRPr lang="zh-CN" altLang="en-US"/>
          </a:p>
          <a:p>
            <a:r>
              <a:rPr lang="en-US" altLang="zh-CN"/>
              <a:t>ED</a:t>
            </a:r>
            <a:r>
              <a:rPr lang="zh-CN" altLang="en-US"/>
              <a:t>：用一个</a:t>
            </a:r>
            <a:r>
              <a:rPr lang="en-US" altLang="zh-CN"/>
              <a:t>for</a:t>
            </a:r>
            <a:r>
              <a:rPr lang="zh-CN" altLang="en-US"/>
              <a:t>循环，逐点计算差值，将差值的平方累加。</a:t>
            </a:r>
            <a:endParaRPr lang="zh-CN" altLang="en-US"/>
          </a:p>
          <a:p>
            <a:endParaRPr lang="zh-CN" altLang="en-US"/>
          </a:p>
          <a:p>
            <a:r>
              <a:rPr lang="en-US" altLang="zh-CN"/>
              <a:t>DTW</a:t>
            </a:r>
            <a:r>
              <a:rPr lang="zh-CN" altLang="en-US"/>
              <a:t>：先构建</a:t>
            </a:r>
            <a:r>
              <a:rPr lang="en-US" altLang="zh-CN"/>
              <a:t>D</a:t>
            </a:r>
            <a:r>
              <a:rPr lang="zh-CN" altLang="en-US"/>
              <a:t>矩阵，利用动态规划构建矩阵</a:t>
            </a:r>
            <a:r>
              <a:rPr lang="en-US" altLang="zh-CN"/>
              <a:t>DP</a:t>
            </a:r>
            <a:r>
              <a:rPr lang="zh-CN" altLang="en-US"/>
              <a:t>，在矩阵中记录扭曲路径，</a:t>
            </a:r>
            <a:r>
              <a:rPr lang="en-US" altLang="zh-CN"/>
              <a:t>DP[n][m]</a:t>
            </a:r>
            <a:r>
              <a:rPr lang="zh-CN" altLang="en-US"/>
              <a:t>即为</a:t>
            </a:r>
            <a:r>
              <a:rPr lang="en-US" altLang="zh-CN"/>
              <a:t>DTW</a:t>
            </a:r>
            <a:r>
              <a:rPr lang="zh-CN" altLang="en-US"/>
              <a:t>距离。</a:t>
            </a:r>
            <a:endParaRPr lang="zh-CN" altLang="en-US"/>
          </a:p>
          <a:p>
            <a:endParaRPr lang="zh-CN" altLang="en-US"/>
          </a:p>
          <a:p>
            <a:r>
              <a:rPr lang="en-US" altLang="zh-CN">
                <a:sym typeface="+mn-ea"/>
              </a:rPr>
              <a:t>z-norm</a:t>
            </a:r>
            <a:r>
              <a:rPr lang="zh-CN" altLang="en-US">
                <a:sym typeface="+mn-ea"/>
              </a:rPr>
              <a:t>：先计算序列的均值、标准差，然后一个</a:t>
            </a:r>
            <a:r>
              <a:rPr lang="en-US" altLang="zh-CN">
                <a:sym typeface="+mn-ea"/>
              </a:rPr>
              <a:t>for</a:t>
            </a:r>
            <a:r>
              <a:rPr lang="zh-CN" altLang="en-US">
                <a:sym typeface="+mn-ea"/>
              </a:rPr>
              <a:t>循环逐点处理。</a:t>
            </a:r>
            <a:endParaRPr lang="zh-CN" altLang="en-US">
              <a:sym typeface="+mn-ea"/>
            </a:endParaRPr>
          </a:p>
          <a:p>
            <a:endParaRPr lang="en-US" altLang="zh-CN"/>
          </a:p>
          <a:p>
            <a:r>
              <a:rPr lang="en-US" altLang="zh-CN"/>
              <a:t>---------------------------------------------------------------------</a:t>
            </a:r>
            <a:endParaRPr lang="en-US" altLang="zh-CN"/>
          </a:p>
          <a:p>
            <a:r>
              <a:rPr lang="zh-CN" altLang="en-US"/>
              <a:t>下面再介绍 受限制的</a:t>
            </a:r>
            <a:r>
              <a:rPr lang="en-US" altLang="zh-CN"/>
              <a:t>DTW (CDTW)</a:t>
            </a:r>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875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CDTW</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798320" y="1607185"/>
            <a:ext cx="8594725" cy="509460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875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CDTW</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5031105" y="1584960"/>
            <a:ext cx="6807200" cy="5196840"/>
          </a:xfrm>
          <a:prstGeom prst="rect">
            <a:avLst/>
          </a:prstGeom>
        </p:spPr>
      </p:pic>
      <p:pic>
        <p:nvPicPr>
          <p:cNvPr id="5" name="图片 4"/>
          <p:cNvPicPr>
            <a:picLocks noChangeAspect="1"/>
          </p:cNvPicPr>
          <p:nvPr/>
        </p:nvPicPr>
        <p:blipFill>
          <a:blip r:embed="rId2"/>
          <a:stretch>
            <a:fillRect/>
          </a:stretch>
        </p:blipFill>
        <p:spPr>
          <a:xfrm>
            <a:off x="1047750" y="1584960"/>
            <a:ext cx="3499485" cy="3529965"/>
          </a:xfrm>
          <a:prstGeom prst="rect">
            <a:avLst/>
          </a:prstGeom>
        </p:spPr>
      </p:pic>
      <p:sp>
        <p:nvSpPr>
          <p:cNvPr id="2" name="文本框 1"/>
          <p:cNvSpPr txBox="1"/>
          <p:nvPr/>
        </p:nvSpPr>
        <p:spPr>
          <a:xfrm>
            <a:off x="263525" y="5305425"/>
            <a:ext cx="5062855" cy="922020"/>
          </a:xfrm>
          <a:prstGeom prst="rect">
            <a:avLst/>
          </a:prstGeom>
          <a:noFill/>
        </p:spPr>
        <p:txBody>
          <a:bodyPr wrap="square" rtlCol="0">
            <a:spAutoFit/>
          </a:bodyPr>
          <a:p>
            <a:r>
              <a:rPr lang="en-US" altLang="zh-CN"/>
              <a:t>CDTW</a:t>
            </a:r>
            <a:r>
              <a:rPr lang="zh-CN" altLang="en-US"/>
              <a:t>的代码和</a:t>
            </a:r>
            <a:r>
              <a:rPr lang="en-US" altLang="zh-CN"/>
              <a:t>DTW</a:t>
            </a:r>
            <a:r>
              <a:rPr lang="zh-CN" altLang="en-US"/>
              <a:t>的几乎一样，</a:t>
            </a:r>
            <a:endParaRPr lang="zh-CN" altLang="en-US"/>
          </a:p>
          <a:p>
            <a:r>
              <a:rPr lang="zh-CN" altLang="en-US"/>
              <a:t>唯一的区别是在</a:t>
            </a:r>
            <a:r>
              <a:rPr lang="en-US" altLang="zh-CN"/>
              <a:t>DP</a:t>
            </a:r>
            <a:r>
              <a:rPr lang="zh-CN" altLang="en-US"/>
              <a:t>的第二个</a:t>
            </a:r>
            <a:r>
              <a:rPr lang="en-US" altLang="zh-CN"/>
              <a:t>for</a:t>
            </a:r>
            <a:r>
              <a:rPr lang="zh-CN" altLang="en-US"/>
              <a:t>循环中，横向索引被限制在向左向右两个</a:t>
            </a:r>
            <a:r>
              <a:rPr lang="en-US" altLang="zh-CN"/>
              <a:t>W</a:t>
            </a:r>
            <a:r>
              <a:rPr lang="zh-CN" altLang="en-US"/>
              <a:t>的窗口中。</a:t>
            </a:r>
            <a:endParaRPr lang="zh-CN" altLang="en-US"/>
          </a:p>
        </p:txBody>
      </p:sp>
      <p:cxnSp>
        <p:nvCxnSpPr>
          <p:cNvPr id="7" name="直接连接符 6"/>
          <p:cNvCxnSpPr/>
          <p:nvPr/>
        </p:nvCxnSpPr>
        <p:spPr>
          <a:xfrm>
            <a:off x="5928360" y="4349750"/>
            <a:ext cx="3207385" cy="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2.时序子序列对齐问题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3701415" y="2018665"/>
            <a:ext cx="7813040" cy="4587240"/>
          </a:xfrm>
          <a:prstGeom prst="rect">
            <a:avLst/>
          </a:prstGeom>
        </p:spPr>
      </p:pic>
      <p:sp>
        <p:nvSpPr>
          <p:cNvPr id="5" name="文本框 4"/>
          <p:cNvSpPr txBox="1"/>
          <p:nvPr/>
        </p:nvSpPr>
        <p:spPr>
          <a:xfrm>
            <a:off x="3839210" y="1595120"/>
            <a:ext cx="4605655" cy="460375"/>
          </a:xfrm>
          <a:prstGeom prst="rect">
            <a:avLst/>
          </a:prstGeom>
          <a:noFill/>
        </p:spPr>
        <p:txBody>
          <a:bodyPr wrap="square" rtlCol="0" anchor="t">
            <a:spAutoFit/>
          </a:bodyPr>
          <a:p>
            <a:r>
              <a:rPr lang="zh-CN" altLang="en-US" sz="2400"/>
              <a:t>Subsequence Alignment in Streams</a:t>
            </a:r>
            <a:endParaRPr lang="zh-CN" altLang="en-US" sz="2400"/>
          </a:p>
        </p:txBody>
      </p:sp>
      <p:sp>
        <p:nvSpPr>
          <p:cNvPr id="2" name="文本框 1"/>
          <p:cNvSpPr txBox="1"/>
          <p:nvPr/>
        </p:nvSpPr>
        <p:spPr>
          <a:xfrm>
            <a:off x="238760" y="2301875"/>
            <a:ext cx="3378835" cy="4246245"/>
          </a:xfrm>
          <a:prstGeom prst="rect">
            <a:avLst/>
          </a:prstGeom>
          <a:noFill/>
        </p:spPr>
        <p:txBody>
          <a:bodyPr wrap="square" rtlCol="0">
            <a:spAutoFit/>
          </a:bodyPr>
          <a:p>
            <a:r>
              <a:rPr lang="zh-CN" altLang="zh-CN">
                <a:sym typeface="+mn-ea"/>
              </a:rPr>
              <a:t>时序子序列对齐问题</a:t>
            </a:r>
            <a:r>
              <a:rPr lang="zh-CN" altLang="zh-CN"/>
              <a:t>：</a:t>
            </a:r>
            <a:endParaRPr lang="zh-CN" altLang="zh-CN"/>
          </a:p>
          <a:p>
            <a:endParaRPr lang="zh-CN" altLang="zh-CN"/>
          </a:p>
          <a:p>
            <a:r>
              <a:rPr lang="zh-CN" altLang="zh-CN"/>
              <a:t>有一个短时间序列</a:t>
            </a:r>
            <a:r>
              <a:rPr lang="en-US" altLang="zh-CN"/>
              <a:t>Q</a:t>
            </a:r>
            <a:endParaRPr lang="en-US" altLang="zh-CN"/>
          </a:p>
          <a:p>
            <a:r>
              <a:rPr lang="zh-CN" altLang="zh-CN"/>
              <a:t>在一个长时间序列流</a:t>
            </a:r>
            <a:r>
              <a:rPr lang="en-US" altLang="zh-CN"/>
              <a:t>S</a:t>
            </a:r>
            <a:r>
              <a:rPr lang="zh-CN" altLang="en-US"/>
              <a:t>中，</a:t>
            </a:r>
            <a:endParaRPr lang="zh-CN" altLang="en-US"/>
          </a:p>
          <a:p>
            <a:r>
              <a:rPr lang="zh-CN" altLang="zh-CN"/>
              <a:t>选取一个子序列</a:t>
            </a:r>
            <a:r>
              <a:rPr lang="en-US" altLang="zh-CN"/>
              <a:t>C</a:t>
            </a:r>
            <a:r>
              <a:rPr lang="zh-CN" altLang="en-US"/>
              <a:t>，</a:t>
            </a:r>
            <a:endParaRPr lang="zh-CN" altLang="en-US"/>
          </a:p>
          <a:p>
            <a:r>
              <a:rPr lang="zh-CN" altLang="en-US"/>
              <a:t>寻找与</a:t>
            </a:r>
            <a:r>
              <a:rPr lang="en-US" altLang="zh-CN"/>
              <a:t>Q</a:t>
            </a:r>
            <a:r>
              <a:rPr lang="zh-CN" altLang="en-US"/>
              <a:t>测量距离最近的</a:t>
            </a:r>
            <a:r>
              <a:rPr lang="en-US" altLang="zh-CN"/>
              <a:t>C</a:t>
            </a:r>
            <a:r>
              <a:rPr lang="zh-CN" altLang="en-US"/>
              <a:t>片段。</a:t>
            </a:r>
            <a:endParaRPr lang="zh-CN" altLang="en-US"/>
          </a:p>
          <a:p>
            <a:endParaRPr lang="zh-CN" altLang="en-US"/>
          </a:p>
          <a:p>
            <a:endParaRPr lang="en-US" altLang="zh-CN"/>
          </a:p>
          <a:p>
            <a:r>
              <a:rPr lang="zh-CN" altLang="en-US">
                <a:sym typeface="+mn-ea"/>
              </a:rPr>
              <a:t>记住这三个符号</a:t>
            </a:r>
            <a:endParaRPr lang="en-US" altLang="en-US"/>
          </a:p>
          <a:p>
            <a:r>
              <a:rPr lang="en-US" altLang="zh-CN"/>
              <a:t>S </a:t>
            </a:r>
            <a:r>
              <a:rPr lang="zh-CN" altLang="en-US"/>
              <a:t>：</a:t>
            </a:r>
            <a:r>
              <a:rPr lang="en-US" altLang="zh-CN"/>
              <a:t> </a:t>
            </a:r>
            <a:r>
              <a:rPr lang="zh-CN" altLang="en-US"/>
              <a:t>很长</a:t>
            </a:r>
            <a:endParaRPr lang="zh-CN" altLang="en-US"/>
          </a:p>
          <a:p>
            <a:r>
              <a:rPr lang="en-US" altLang="zh-CN"/>
              <a:t>Q</a:t>
            </a:r>
            <a:r>
              <a:rPr lang="zh-CN" altLang="en-US"/>
              <a:t>：</a:t>
            </a:r>
            <a:r>
              <a:rPr lang="en-US" altLang="zh-CN"/>
              <a:t> </a:t>
            </a:r>
            <a:r>
              <a:rPr lang="zh-CN" altLang="en-US"/>
              <a:t>不长</a:t>
            </a:r>
            <a:endParaRPr lang="zh-CN" altLang="en-US"/>
          </a:p>
          <a:p>
            <a:r>
              <a:rPr lang="en-US" altLang="zh-CN"/>
              <a:t>C </a:t>
            </a:r>
            <a:r>
              <a:rPr lang="zh-CN" altLang="en-US"/>
              <a:t>：从</a:t>
            </a:r>
            <a:r>
              <a:rPr lang="en-US" altLang="zh-CN"/>
              <a:t>S</a:t>
            </a:r>
            <a:r>
              <a:rPr lang="zh-CN" altLang="en-US"/>
              <a:t>中截取</a:t>
            </a:r>
            <a:endParaRPr lang="zh-CN" altLang="en-US"/>
          </a:p>
          <a:p>
            <a:endParaRPr lang="en-US" altLang="zh-CN"/>
          </a:p>
          <a:p>
            <a:endParaRPr lang="zh-CN" altLang="en-US"/>
          </a:p>
          <a:p>
            <a:endParaRPr lang="zh-CN"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2.时序子序列对齐问题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rcRect b="967"/>
          <a:stretch>
            <a:fillRect/>
          </a:stretch>
        </p:blipFill>
        <p:spPr>
          <a:xfrm>
            <a:off x="546100" y="1732280"/>
            <a:ext cx="10165080" cy="3563620"/>
          </a:xfrm>
          <a:prstGeom prst="rect">
            <a:avLst/>
          </a:prstGeom>
        </p:spPr>
      </p:pic>
      <p:pic>
        <p:nvPicPr>
          <p:cNvPr id="5" name="图片 4"/>
          <p:cNvPicPr>
            <a:picLocks noChangeAspect="1"/>
          </p:cNvPicPr>
          <p:nvPr/>
        </p:nvPicPr>
        <p:blipFill>
          <a:blip r:embed="rId2"/>
          <a:stretch>
            <a:fillRect/>
          </a:stretch>
        </p:blipFill>
        <p:spPr>
          <a:xfrm>
            <a:off x="8706485" y="106045"/>
            <a:ext cx="3488690" cy="1626235"/>
          </a:xfrm>
          <a:prstGeom prst="rect">
            <a:avLst/>
          </a:prstGeom>
        </p:spPr>
      </p:pic>
      <p:sp>
        <p:nvSpPr>
          <p:cNvPr id="3" name="文本框 2"/>
          <p:cNvSpPr txBox="1"/>
          <p:nvPr/>
        </p:nvSpPr>
        <p:spPr>
          <a:xfrm>
            <a:off x="705485" y="5295900"/>
            <a:ext cx="10600690" cy="2306955"/>
          </a:xfrm>
          <a:prstGeom prst="rect">
            <a:avLst/>
          </a:prstGeom>
          <a:noFill/>
        </p:spPr>
        <p:txBody>
          <a:bodyPr wrap="square" rtlCol="0">
            <a:spAutoFit/>
          </a:bodyPr>
          <a:p>
            <a:r>
              <a:rPr lang="zh-CN" altLang="zh-CN"/>
              <a:t>长英文看起来吃力，我把它翻译成中文就是：</a:t>
            </a:r>
            <a:endParaRPr lang="zh-CN" altLang="zh-CN"/>
          </a:p>
          <a:p>
            <a:endParaRPr lang="zh-CN" altLang="zh-CN"/>
          </a:p>
          <a:p>
            <a:r>
              <a:rPr lang="zh-CN" altLang="en-US"/>
              <a:t>当</a:t>
            </a:r>
            <a:r>
              <a:rPr lang="en-US" altLang="zh-CN"/>
              <a:t>C </a:t>
            </a:r>
            <a:r>
              <a:rPr lang="zh-CN" altLang="en-US"/>
              <a:t>长度任意时：一个</a:t>
            </a:r>
            <a:r>
              <a:rPr lang="en-US" altLang="zh-CN"/>
              <a:t>S</a:t>
            </a:r>
            <a:r>
              <a:rPr lang="zh-CN" altLang="en-US"/>
              <a:t>中有 </a:t>
            </a:r>
            <a:r>
              <a:rPr lang="en-US" altLang="zh-CN"/>
              <a:t>N(N+1) / 2 </a:t>
            </a:r>
            <a:r>
              <a:rPr lang="zh-CN" altLang="zh-CN"/>
              <a:t>个 </a:t>
            </a:r>
            <a:r>
              <a:rPr lang="en-US" altLang="zh-CN"/>
              <a:t>C</a:t>
            </a:r>
            <a:r>
              <a:rPr lang="zh-CN" altLang="en-US"/>
              <a:t>， 总时间复杂度为</a:t>
            </a:r>
            <a:r>
              <a:rPr lang="en-US" altLang="zh-CN"/>
              <a:t>O</a:t>
            </a:r>
            <a:r>
              <a:rPr lang="zh-CN" altLang="en-US"/>
              <a:t>（</a:t>
            </a:r>
            <a:r>
              <a:rPr lang="en-US" altLang="zh-CN"/>
              <a:t>n^2 * Td</a:t>
            </a:r>
            <a:r>
              <a:rPr lang="zh-CN" altLang="en-US"/>
              <a:t>）</a:t>
            </a:r>
            <a:endParaRPr lang="zh-CN" altLang="en-US"/>
          </a:p>
          <a:p>
            <a:r>
              <a:rPr lang="zh-CN" altLang="en-US"/>
              <a:t>当</a:t>
            </a:r>
            <a:r>
              <a:rPr lang="en-US" altLang="zh-CN"/>
              <a:t>C </a:t>
            </a:r>
            <a:r>
              <a:rPr lang="zh-CN" altLang="en-US"/>
              <a:t>长度为定长</a:t>
            </a:r>
            <a:r>
              <a:rPr lang="en-US" altLang="zh-CN"/>
              <a:t>m</a:t>
            </a:r>
            <a:r>
              <a:rPr lang="zh-CN" altLang="en-US"/>
              <a:t>时：一个</a:t>
            </a:r>
            <a:r>
              <a:rPr lang="en-US" altLang="zh-CN"/>
              <a:t>S</a:t>
            </a:r>
            <a:r>
              <a:rPr lang="zh-CN" altLang="en-US"/>
              <a:t>中有 </a:t>
            </a:r>
            <a:r>
              <a:rPr lang="en-US" altLang="zh-CN"/>
              <a:t>n-m+1</a:t>
            </a:r>
            <a:r>
              <a:rPr lang="zh-CN" altLang="en-US"/>
              <a:t>个 </a:t>
            </a:r>
            <a:r>
              <a:rPr lang="en-US" altLang="zh-CN"/>
              <a:t>C</a:t>
            </a:r>
            <a:r>
              <a:rPr lang="zh-CN" altLang="en-US"/>
              <a:t>， 总时间复杂度为</a:t>
            </a:r>
            <a:r>
              <a:rPr lang="en-US" altLang="zh-CN"/>
              <a:t>O</a:t>
            </a:r>
            <a:r>
              <a:rPr lang="zh-CN" altLang="en-US"/>
              <a:t>（</a:t>
            </a:r>
            <a:r>
              <a:rPr lang="en-US" altLang="zh-CN"/>
              <a:t>n * Td</a:t>
            </a:r>
            <a:r>
              <a:rPr lang="zh-CN" altLang="en-US"/>
              <a:t>）</a:t>
            </a:r>
            <a:endParaRPr lang="zh-CN" altLang="en-US"/>
          </a:p>
          <a:p>
            <a:r>
              <a:rPr lang="zh-CN" altLang="zh-CN"/>
              <a:t>其中</a:t>
            </a:r>
            <a:r>
              <a:rPr lang="en-US" altLang="zh-CN"/>
              <a:t>Td</a:t>
            </a:r>
            <a:r>
              <a:rPr lang="zh-CN" altLang="en-US"/>
              <a:t>为一次距离测量的时间消耗， </a:t>
            </a:r>
            <a:r>
              <a:rPr lang="en-US" altLang="zh-CN"/>
              <a:t>n = |S|.</a:t>
            </a:r>
            <a:endParaRPr lang="zh-CN" altLang="en-US"/>
          </a:p>
          <a:p>
            <a:endParaRPr lang="en-US" altLang="zh-CN"/>
          </a:p>
          <a:p>
            <a:endParaRPr lang="zh-CN" altLang="en-US"/>
          </a:p>
          <a:p>
            <a:endParaRPr lang="zh-CN"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2.时序子序列对齐问题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4272915" y="2105025"/>
            <a:ext cx="7813040" cy="4587240"/>
          </a:xfrm>
          <a:prstGeom prst="rect">
            <a:avLst/>
          </a:prstGeom>
        </p:spPr>
      </p:pic>
      <p:sp>
        <p:nvSpPr>
          <p:cNvPr id="5" name="文本框 4"/>
          <p:cNvSpPr txBox="1"/>
          <p:nvPr/>
        </p:nvSpPr>
        <p:spPr>
          <a:xfrm>
            <a:off x="6407785" y="1682115"/>
            <a:ext cx="4605655" cy="460375"/>
          </a:xfrm>
          <a:prstGeom prst="rect">
            <a:avLst/>
          </a:prstGeom>
          <a:noFill/>
        </p:spPr>
        <p:txBody>
          <a:bodyPr wrap="square" rtlCol="0" anchor="t">
            <a:spAutoFit/>
          </a:bodyPr>
          <a:p>
            <a:r>
              <a:rPr lang="zh-CN" altLang="en-US" sz="2400"/>
              <a:t>Subsequence Alignment in Streams</a:t>
            </a:r>
            <a:endParaRPr lang="zh-CN" altLang="en-US" sz="2400"/>
          </a:p>
        </p:txBody>
      </p:sp>
      <p:sp>
        <p:nvSpPr>
          <p:cNvPr id="2" name="文本框 1"/>
          <p:cNvSpPr txBox="1"/>
          <p:nvPr/>
        </p:nvSpPr>
        <p:spPr>
          <a:xfrm>
            <a:off x="461010" y="2301875"/>
            <a:ext cx="3156585" cy="4246245"/>
          </a:xfrm>
          <a:prstGeom prst="rect">
            <a:avLst/>
          </a:prstGeom>
          <a:noFill/>
        </p:spPr>
        <p:txBody>
          <a:bodyPr wrap="square" rtlCol="0">
            <a:spAutoFit/>
          </a:bodyPr>
          <a:p>
            <a:r>
              <a:rPr lang="zh-CN" altLang="zh-CN"/>
              <a:t>简化问题：</a:t>
            </a:r>
            <a:endParaRPr lang="zh-CN" altLang="zh-CN"/>
          </a:p>
          <a:p>
            <a:endParaRPr lang="zh-CN" altLang="zh-CN"/>
          </a:p>
          <a:p>
            <a:r>
              <a:rPr lang="zh-CN" altLang="zh-CN"/>
              <a:t>有一个短时间序列</a:t>
            </a:r>
            <a:r>
              <a:rPr lang="en-US" altLang="zh-CN"/>
              <a:t>Q</a:t>
            </a:r>
            <a:endParaRPr lang="en-US" altLang="zh-CN"/>
          </a:p>
          <a:p>
            <a:r>
              <a:rPr lang="zh-CN" altLang="zh-CN"/>
              <a:t>在一个长时间序列流</a:t>
            </a:r>
            <a:r>
              <a:rPr lang="en-US" altLang="zh-CN"/>
              <a:t>S</a:t>
            </a:r>
            <a:r>
              <a:rPr lang="zh-CN" altLang="en-US"/>
              <a:t>中，</a:t>
            </a:r>
            <a:endParaRPr lang="zh-CN" altLang="en-US"/>
          </a:p>
          <a:p>
            <a:r>
              <a:rPr lang="zh-CN" altLang="en-US"/>
              <a:t>截取长度为</a:t>
            </a:r>
            <a:r>
              <a:rPr lang="en-US" altLang="zh-CN"/>
              <a:t>|Q|</a:t>
            </a:r>
            <a:r>
              <a:rPr lang="zh-CN" altLang="zh-CN"/>
              <a:t>的片段</a:t>
            </a:r>
            <a:r>
              <a:rPr lang="en-US" altLang="zh-CN"/>
              <a:t>C</a:t>
            </a:r>
            <a:r>
              <a:rPr lang="zh-CN" altLang="en-US"/>
              <a:t>，</a:t>
            </a:r>
            <a:endParaRPr lang="zh-CN" altLang="en-US"/>
          </a:p>
          <a:p>
            <a:r>
              <a:rPr lang="zh-CN" altLang="en-US"/>
              <a:t>寻找与</a:t>
            </a:r>
            <a:r>
              <a:rPr lang="en-US" altLang="zh-CN"/>
              <a:t>Q</a:t>
            </a:r>
            <a:r>
              <a:rPr lang="zh-CN" altLang="en-US"/>
              <a:t>测量距离最近的</a:t>
            </a:r>
            <a:r>
              <a:rPr lang="en-US" altLang="zh-CN"/>
              <a:t>C</a:t>
            </a:r>
            <a:r>
              <a:rPr lang="zh-CN" altLang="en-US"/>
              <a:t>。</a:t>
            </a:r>
            <a:endParaRPr lang="zh-CN" altLang="en-US"/>
          </a:p>
          <a:p>
            <a:endParaRPr lang="zh-CN" altLang="en-US"/>
          </a:p>
          <a:p>
            <a:endParaRPr lang="zh-CN" altLang="en-US"/>
          </a:p>
          <a:p>
            <a:r>
              <a:rPr lang="zh-CN" altLang="en-US"/>
              <a:t>记住这三个符号</a:t>
            </a:r>
            <a:endParaRPr lang="en-US" altLang="en-US"/>
          </a:p>
          <a:p>
            <a:r>
              <a:rPr lang="en-US" altLang="zh-CN"/>
              <a:t>S </a:t>
            </a:r>
            <a:r>
              <a:rPr lang="zh-CN" altLang="en-US"/>
              <a:t>：</a:t>
            </a:r>
            <a:r>
              <a:rPr lang="en-US" altLang="zh-CN"/>
              <a:t> </a:t>
            </a:r>
            <a:r>
              <a:rPr lang="zh-CN" altLang="en-US"/>
              <a:t>很长很长。</a:t>
            </a:r>
            <a:endParaRPr lang="zh-CN" altLang="en-US"/>
          </a:p>
          <a:p>
            <a:r>
              <a:rPr lang="en-US" altLang="zh-CN"/>
              <a:t>Q</a:t>
            </a:r>
            <a:r>
              <a:rPr lang="zh-CN" altLang="en-US"/>
              <a:t>：</a:t>
            </a:r>
            <a:r>
              <a:rPr lang="en-US" altLang="zh-CN"/>
              <a:t> </a:t>
            </a:r>
            <a:r>
              <a:rPr lang="zh-CN" altLang="en-US"/>
              <a:t>不长，但也不短。</a:t>
            </a:r>
            <a:endParaRPr lang="zh-CN" altLang="en-US"/>
          </a:p>
          <a:p>
            <a:r>
              <a:rPr lang="en-US" altLang="zh-CN"/>
              <a:t>C </a:t>
            </a:r>
            <a:r>
              <a:rPr lang="zh-CN" altLang="en-US"/>
              <a:t>：从</a:t>
            </a:r>
            <a:r>
              <a:rPr lang="en-US" altLang="zh-CN"/>
              <a:t>S</a:t>
            </a:r>
            <a:r>
              <a:rPr lang="zh-CN" altLang="en-US"/>
              <a:t>中截取，和</a:t>
            </a:r>
            <a:r>
              <a:rPr lang="en-US" altLang="zh-CN"/>
              <a:t>Q</a:t>
            </a:r>
            <a:r>
              <a:rPr lang="zh-CN" altLang="en-US"/>
              <a:t>一样长</a:t>
            </a:r>
            <a:endParaRPr lang="zh-CN" altLang="en-US"/>
          </a:p>
          <a:p>
            <a:endParaRPr lang="en-US" altLang="zh-CN"/>
          </a:p>
          <a:p>
            <a:endParaRPr lang="zh-CN" altLang="en-US"/>
          </a:p>
          <a:p>
            <a:endParaRPr lang="zh-CN"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2.时序子序列对齐问题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706485" y="106045"/>
            <a:ext cx="3488690" cy="1626235"/>
          </a:xfrm>
          <a:prstGeom prst="rect">
            <a:avLst/>
          </a:prstGeom>
        </p:spPr>
      </p:pic>
      <p:pic>
        <p:nvPicPr>
          <p:cNvPr id="3" name="图片 2"/>
          <p:cNvPicPr>
            <a:picLocks noChangeAspect="1"/>
          </p:cNvPicPr>
          <p:nvPr/>
        </p:nvPicPr>
        <p:blipFill>
          <a:blip r:embed="rId2"/>
          <a:stretch>
            <a:fillRect/>
          </a:stretch>
        </p:blipFill>
        <p:spPr>
          <a:xfrm>
            <a:off x="3662045" y="1946275"/>
            <a:ext cx="8316595" cy="4392295"/>
          </a:xfrm>
          <a:prstGeom prst="rect">
            <a:avLst/>
          </a:prstGeom>
        </p:spPr>
      </p:pic>
      <p:sp>
        <p:nvSpPr>
          <p:cNvPr id="6" name="文本框 5"/>
          <p:cNvSpPr txBox="1"/>
          <p:nvPr/>
        </p:nvSpPr>
        <p:spPr>
          <a:xfrm>
            <a:off x="191135" y="2085340"/>
            <a:ext cx="3470275" cy="3138170"/>
          </a:xfrm>
          <a:prstGeom prst="rect">
            <a:avLst/>
          </a:prstGeom>
          <a:noFill/>
        </p:spPr>
        <p:txBody>
          <a:bodyPr wrap="square" rtlCol="0">
            <a:spAutoFit/>
          </a:bodyPr>
          <a:p>
            <a:r>
              <a:rPr lang="zh-CN" altLang="en-US"/>
              <a:t>滑窗法：</a:t>
            </a:r>
            <a:endParaRPr lang="zh-CN" altLang="en-US"/>
          </a:p>
          <a:p>
            <a:endParaRPr lang="zh-CN" altLang="en-US"/>
          </a:p>
          <a:p>
            <a:r>
              <a:rPr lang="zh-CN" altLang="en-US"/>
              <a:t>固定窗口长度为</a:t>
            </a:r>
            <a:r>
              <a:rPr lang="en-US" altLang="zh-CN"/>
              <a:t>|Q|</a:t>
            </a:r>
            <a:r>
              <a:rPr lang="zh-CN" altLang="en-US"/>
              <a:t>，</a:t>
            </a:r>
            <a:endParaRPr lang="zh-CN" altLang="en-US"/>
          </a:p>
          <a:p>
            <a:r>
              <a:rPr lang="zh-CN" altLang="en-US"/>
              <a:t>则有</a:t>
            </a:r>
            <a:r>
              <a:rPr lang="en-US" altLang="zh-CN"/>
              <a:t>|S|-|Q|+1</a:t>
            </a:r>
            <a:r>
              <a:rPr lang="zh-CN" altLang="en-US"/>
              <a:t>个对齐位置。</a:t>
            </a:r>
            <a:endParaRPr lang="zh-CN" altLang="en-US"/>
          </a:p>
          <a:p>
            <a:endParaRPr lang="zh-CN" altLang="en-US"/>
          </a:p>
          <a:p>
            <a:r>
              <a:rPr lang="zh-CN" altLang="en-US"/>
              <a:t>从左到右一路滑过去，找到最优的一个窗口。</a:t>
            </a:r>
            <a:endParaRPr lang="zh-CN" altLang="en-US"/>
          </a:p>
          <a:p>
            <a:endParaRPr lang="en-US" altLang="zh-CN"/>
          </a:p>
          <a:p>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2.时序子序列对齐问题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706485" y="106045"/>
            <a:ext cx="3488690" cy="1626235"/>
          </a:xfrm>
          <a:prstGeom prst="rect">
            <a:avLst/>
          </a:prstGeom>
        </p:spPr>
      </p:pic>
      <p:pic>
        <p:nvPicPr>
          <p:cNvPr id="3" name="图片 2"/>
          <p:cNvPicPr>
            <a:picLocks noChangeAspect="1"/>
          </p:cNvPicPr>
          <p:nvPr/>
        </p:nvPicPr>
        <p:blipFill>
          <a:blip r:embed="rId2"/>
          <a:stretch>
            <a:fillRect/>
          </a:stretch>
        </p:blipFill>
        <p:spPr>
          <a:xfrm>
            <a:off x="3662045" y="1946275"/>
            <a:ext cx="8316595" cy="4392295"/>
          </a:xfrm>
          <a:prstGeom prst="rect">
            <a:avLst/>
          </a:prstGeom>
        </p:spPr>
      </p:pic>
      <p:sp>
        <p:nvSpPr>
          <p:cNvPr id="6" name="文本框 5"/>
          <p:cNvSpPr txBox="1"/>
          <p:nvPr/>
        </p:nvSpPr>
        <p:spPr>
          <a:xfrm>
            <a:off x="191770" y="1524000"/>
            <a:ext cx="3470275" cy="5908040"/>
          </a:xfrm>
          <a:prstGeom prst="rect">
            <a:avLst/>
          </a:prstGeom>
          <a:noFill/>
        </p:spPr>
        <p:txBody>
          <a:bodyPr wrap="square" rtlCol="0">
            <a:spAutoFit/>
          </a:bodyPr>
          <a:p>
            <a:endParaRPr lang="en-US" altLang="zh-CN"/>
          </a:p>
          <a:p>
            <a:r>
              <a:rPr lang="zh-CN" altLang="zh-CN"/>
              <a:t>缺点： 太耗时间。</a:t>
            </a:r>
            <a:endParaRPr lang="zh-CN" altLang="zh-CN"/>
          </a:p>
          <a:p>
            <a:endParaRPr lang="zh-CN" altLang="zh-CN"/>
          </a:p>
          <a:p>
            <a:r>
              <a:rPr lang="zh-CN" altLang="en-US">
                <a:sym typeface="+mn-ea"/>
              </a:rPr>
              <a:t>设 </a:t>
            </a:r>
            <a:r>
              <a:rPr lang="en-US" altLang="zh-CN">
                <a:sym typeface="+mn-ea"/>
              </a:rPr>
              <a:t>Tz </a:t>
            </a:r>
            <a:r>
              <a:rPr lang="zh-CN" altLang="en-US">
                <a:sym typeface="+mn-ea"/>
              </a:rPr>
              <a:t>为 </a:t>
            </a:r>
            <a:r>
              <a:rPr lang="en-US" altLang="zh-CN">
                <a:sym typeface="+mn-ea"/>
              </a:rPr>
              <a:t>normalization</a:t>
            </a:r>
            <a:r>
              <a:rPr lang="zh-CN" altLang="en-US">
                <a:sym typeface="+mn-ea"/>
              </a:rPr>
              <a:t>的时间消耗</a:t>
            </a:r>
            <a:endParaRPr lang="zh-CN" altLang="en-US"/>
          </a:p>
          <a:p>
            <a:r>
              <a:rPr lang="zh-CN" altLang="en-US">
                <a:sym typeface="+mn-ea"/>
              </a:rPr>
              <a:t>设</a:t>
            </a:r>
            <a:r>
              <a:rPr lang="en-US" altLang="zh-CN">
                <a:sym typeface="+mn-ea"/>
              </a:rPr>
              <a:t>Td </a:t>
            </a:r>
            <a:r>
              <a:rPr lang="zh-CN" altLang="en-US">
                <a:sym typeface="+mn-ea"/>
              </a:rPr>
              <a:t>为 一次距离测量计算</a:t>
            </a:r>
            <a:endParaRPr lang="zh-CN" altLang="en-US"/>
          </a:p>
          <a:p>
            <a:r>
              <a:rPr lang="en-US" altLang="zh-CN">
                <a:sym typeface="+mn-ea"/>
              </a:rPr>
              <a:t> </a:t>
            </a:r>
            <a:r>
              <a:rPr lang="zh-CN" altLang="en-US">
                <a:sym typeface="+mn-ea"/>
              </a:rPr>
              <a:t> </a:t>
            </a:r>
            <a:endParaRPr lang="zh-CN" altLang="en-US"/>
          </a:p>
          <a:p>
            <a:r>
              <a:rPr lang="zh-CN" altLang="en-US">
                <a:sym typeface="+mn-ea"/>
              </a:rPr>
              <a:t>则总时间复杂度为</a:t>
            </a:r>
            <a:endParaRPr lang="zh-CN" altLang="en-US"/>
          </a:p>
          <a:p>
            <a:r>
              <a:rPr lang="en-US" altLang="zh-CN">
                <a:sym typeface="+mn-ea"/>
              </a:rPr>
              <a:t>O</a:t>
            </a:r>
            <a:r>
              <a:rPr lang="zh-CN" altLang="en-US">
                <a:sym typeface="+mn-ea"/>
              </a:rPr>
              <a:t>（</a:t>
            </a:r>
            <a:r>
              <a:rPr lang="en-US" altLang="zh-CN">
                <a:sym typeface="+mn-ea"/>
              </a:rPr>
              <a:t>|S|*(</a:t>
            </a:r>
            <a:r>
              <a:rPr lang="zh-CN" altLang="zh-CN">
                <a:sym typeface="+mn-ea"/>
              </a:rPr>
              <a:t> </a:t>
            </a:r>
            <a:r>
              <a:rPr lang="en-US" altLang="zh-CN">
                <a:sym typeface="+mn-ea"/>
              </a:rPr>
              <a:t>Tz + Td )</a:t>
            </a:r>
            <a:r>
              <a:rPr lang="zh-CN" altLang="en-US">
                <a:sym typeface="+mn-ea"/>
              </a:rPr>
              <a:t>）</a:t>
            </a:r>
            <a:endParaRPr lang="zh-CN" altLang="en-US"/>
          </a:p>
          <a:p>
            <a:r>
              <a:rPr lang="zh-CN" altLang="en-US"/>
              <a:t>其中，</a:t>
            </a:r>
            <a:endParaRPr lang="zh-CN" altLang="en-US"/>
          </a:p>
          <a:p>
            <a:r>
              <a:rPr lang="en-US" altLang="zh-CN"/>
              <a:t>ED </a:t>
            </a:r>
            <a:r>
              <a:rPr lang="zh-CN" altLang="en-US"/>
              <a:t>和 </a:t>
            </a:r>
            <a:r>
              <a:rPr lang="en-US" altLang="zh-CN"/>
              <a:t>z-norm</a:t>
            </a:r>
            <a:r>
              <a:rPr lang="zh-CN" altLang="en-US"/>
              <a:t>都是</a:t>
            </a:r>
            <a:r>
              <a:rPr lang="en-US" altLang="zh-CN"/>
              <a:t>O</a:t>
            </a:r>
            <a:r>
              <a:rPr lang="zh-CN" altLang="en-US"/>
              <a:t>（</a:t>
            </a:r>
            <a:r>
              <a:rPr lang="en-US" altLang="zh-CN"/>
              <a:t>|Q|</a:t>
            </a:r>
            <a:r>
              <a:rPr lang="zh-CN" altLang="en-US"/>
              <a:t>）</a:t>
            </a:r>
            <a:endParaRPr lang="zh-CN" altLang="en-US"/>
          </a:p>
          <a:p>
            <a:r>
              <a:rPr lang="en-US" altLang="zh-CN"/>
              <a:t>DTW </a:t>
            </a:r>
            <a:r>
              <a:rPr lang="zh-CN" altLang="zh-CN"/>
              <a:t>是 </a:t>
            </a:r>
            <a:r>
              <a:rPr lang="en-US" altLang="zh-CN"/>
              <a:t>O</a:t>
            </a:r>
            <a:r>
              <a:rPr lang="zh-CN" altLang="zh-CN"/>
              <a:t>（</a:t>
            </a:r>
            <a:r>
              <a:rPr lang="en-US" altLang="zh-CN"/>
              <a:t>|Q|^2  </a:t>
            </a:r>
            <a:r>
              <a:rPr lang="zh-CN" altLang="zh-CN"/>
              <a:t>）</a:t>
            </a:r>
            <a:endParaRPr lang="zh-CN" altLang="zh-CN"/>
          </a:p>
          <a:p>
            <a:endParaRPr lang="en-US" altLang="zh-CN"/>
          </a:p>
          <a:p>
            <a:r>
              <a:rPr lang="zh-CN" altLang="en-US"/>
              <a:t>假如：</a:t>
            </a:r>
            <a:endParaRPr lang="zh-CN" altLang="en-US"/>
          </a:p>
          <a:p>
            <a:r>
              <a:rPr lang="zh-CN" altLang="en-US"/>
              <a:t>想象我们用黑魔法把</a:t>
            </a:r>
            <a:r>
              <a:rPr lang="en-US" altLang="zh-CN"/>
              <a:t>Td</a:t>
            </a:r>
            <a:r>
              <a:rPr lang="zh-CN" altLang="en-US"/>
              <a:t>化成约</a:t>
            </a:r>
            <a:r>
              <a:rPr lang="en-US" altLang="zh-CN"/>
              <a:t>0</a:t>
            </a:r>
            <a:r>
              <a:rPr lang="zh-CN" altLang="en-US"/>
              <a:t>，</a:t>
            </a:r>
            <a:endParaRPr lang="zh-CN" altLang="en-US"/>
          </a:p>
          <a:p>
            <a:r>
              <a:rPr lang="zh-CN" altLang="en-US"/>
              <a:t>我们仍需要</a:t>
            </a:r>
            <a:r>
              <a:rPr lang="en-US" altLang="zh-CN"/>
              <a:t>O</a:t>
            </a:r>
            <a:r>
              <a:rPr lang="zh-CN" altLang="en-US"/>
              <a:t>（</a:t>
            </a:r>
            <a:r>
              <a:rPr lang="en-US" altLang="zh-CN"/>
              <a:t>|S|*|Q|</a:t>
            </a:r>
            <a:r>
              <a:rPr lang="zh-CN" altLang="en-US"/>
              <a:t>）</a:t>
            </a:r>
            <a:endParaRPr lang="zh-CN" altLang="en-US"/>
          </a:p>
          <a:p>
            <a:endParaRPr lang="zh-CN" altLang="en-US"/>
          </a:p>
          <a:p>
            <a:r>
              <a:rPr lang="zh-CN" altLang="en-US"/>
              <a:t>接下来讨论两个问题：</a:t>
            </a:r>
            <a:endParaRPr lang="zh-CN" altLang="en-US"/>
          </a:p>
          <a:p>
            <a:r>
              <a:rPr lang="en-US" altLang="zh-CN"/>
              <a:t>1. </a:t>
            </a:r>
            <a:r>
              <a:rPr lang="zh-CN" altLang="en-US"/>
              <a:t>如何减少</a:t>
            </a:r>
            <a:r>
              <a:rPr lang="en-US" altLang="zh-CN"/>
              <a:t>z-norm</a:t>
            </a:r>
            <a:r>
              <a:rPr lang="zh-CN" altLang="en-US"/>
              <a:t>的时间复杂度？</a:t>
            </a:r>
            <a:endParaRPr lang="zh-CN" altLang="en-US"/>
          </a:p>
          <a:p>
            <a:r>
              <a:rPr lang="en-US" altLang="zh-CN"/>
              <a:t>2. </a:t>
            </a:r>
            <a:r>
              <a:rPr lang="zh-CN" altLang="en-US"/>
              <a:t>黑魔法是什么？</a:t>
            </a:r>
            <a:endParaRPr lang="zh-CN" altLang="en-US"/>
          </a:p>
          <a:p>
            <a:endParaRPr lang="zh-CN" altLang="en-US"/>
          </a:p>
          <a:p>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3075"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chemeClr val="bg1"/>
                </a:solidFill>
                <a:latin typeface="Times New Roman" panose="02020603050405020304" pitchFamily="18" charset="0"/>
                <a:ea typeface="微软雅黑" panose="020B0503020204020204" pitchFamily="34" charset="-122"/>
              </a:rPr>
              <a:t>Outline</a:t>
            </a:r>
            <a:endParaRPr lang="en-US" altLang="zh-CN" i="1" dirty="0" smtClean="0">
              <a:solidFill>
                <a:schemeClr val="bg1"/>
              </a:solidFill>
              <a:latin typeface="Times New Roman" panose="02020603050405020304" pitchFamily="18" charset="0"/>
              <a:ea typeface="微软雅黑" panose="020B0503020204020204" pitchFamily="34" charset="-122"/>
            </a:endParaRPr>
          </a:p>
        </p:txBody>
      </p:sp>
      <p:sp>
        <p:nvSpPr>
          <p:cNvPr id="10" name="内容占位符 2"/>
          <p:cNvSpPr>
            <a:spLocks noGrp="1"/>
          </p:cNvSpPr>
          <p:nvPr/>
        </p:nvSpPr>
        <p:spPr>
          <a:xfrm>
            <a:off x="838200" y="1825625"/>
            <a:ext cx="10515600" cy="494728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时间序列问题  </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z-norm</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ED</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DTW</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CDTW</a:t>
            </a:r>
            <a:endParaRPr lang="en-US" altLang="zh-CN" noProof="1">
              <a:latin typeface="Times New Roman" panose="02020603050405020304" pitchFamily="18" charset="0"/>
              <a:ea typeface="微软雅黑" panose="020B0503020204020204" pitchFamily="34" charset="-122"/>
              <a:cs typeface="Times New Roman" panose="02020603050405020304" pitchFamily="18" charset="0"/>
            </a:endParaRPr>
          </a:p>
          <a:p>
            <a:pPr lvl="1" fontAlgn="auto">
              <a:defRPr/>
            </a:pP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时序子序列对齐问题</a:t>
            </a: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UCR-suite </a:t>
            </a: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Windowed z-Normalization</a:t>
            </a:r>
            <a:endPar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Warping Envelopes</a:t>
            </a:r>
            <a:endPar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2" fontAlgn="auto">
              <a:defRPr/>
            </a:pPr>
            <a:r>
              <a:rPr lang="en-US" altLang="zh-CN" sz="23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Kim 下界</a:t>
            </a:r>
            <a:endParaRPr lang="en-US" altLang="zh-CN" sz="23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2" fontAlgn="auto">
              <a:defRPr/>
            </a:pPr>
            <a:r>
              <a:rPr lang="en-US" altLang="zh-CN" sz="23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Kough下界 -- </a:t>
            </a:r>
            <a:r>
              <a:rPr lang="en-US" altLang="zh-CN" sz="2330">
                <a:latin typeface="Times New Roman" panose="02020603050405020304" pitchFamily="18" charset="0"/>
                <a:ea typeface="微软雅黑" panose="020B0503020204020204" pitchFamily="34" charset="-122"/>
                <a:cs typeface="Times New Roman" panose="02020603050405020304" pitchFamily="18" charset="0"/>
                <a:sym typeface="+mn-ea"/>
              </a:rPr>
              <a:t>Lemire’s Efficient Streamed Min-Max-Algorithm</a:t>
            </a:r>
            <a:endParaRPr lang="en-US" altLang="zh-CN" sz="233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zh-CN" altLang="en-US"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汇总</a:t>
            </a:r>
            <a:endParaRPr lang="zh-CN" altLang="en-US"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defRPr/>
            </a:pPr>
            <a:endParaRPr lang="en-US" altLang="zh-CN" noProof="1">
              <a:latin typeface="Times New Roman" panose="02020603050405020304" pitchFamily="18" charset="0"/>
              <a:ea typeface="微软雅黑" panose="020B0503020204020204" pitchFamily="34" charset="-122"/>
              <a:cs typeface="Times New Roman" panose="02020603050405020304" pitchFamily="18" charset="0"/>
            </a:endParaRPr>
          </a:p>
          <a:p>
            <a:pPr marL="0" indent="0" fontAlgn="auto">
              <a:buFont typeface="Arial" panose="020B0604020202020204" pitchFamily="34" charset="0"/>
              <a:buNone/>
              <a:defRPr/>
            </a:pPr>
            <a:endParaRPr lang="en-US" noProof="1">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250190" y="2552065"/>
            <a:ext cx="11119485" cy="2306955"/>
          </a:xfrm>
          <a:prstGeom prst="rect">
            <a:avLst/>
          </a:prstGeom>
          <a:noFill/>
        </p:spPr>
        <p:txBody>
          <a:bodyPr wrap="square" rtlCol="0" anchor="t">
            <a:spAutoFit/>
          </a:bodyPr>
          <a:p>
            <a:r>
              <a:rPr lang="zh-CN" altLang="en-US" sz="2800"/>
              <a:t>‘Making it faster (usually an order of magnitude, or no one cares). ’</a:t>
            </a:r>
            <a:r>
              <a:rPr lang="zh-CN" altLang="en-US" sz="4000"/>
              <a:t> </a:t>
            </a:r>
            <a:endParaRPr lang="zh-CN" altLang="en-US" sz="4000"/>
          </a:p>
          <a:p>
            <a:endParaRPr lang="zh-CN" altLang="en-US" sz="4000"/>
          </a:p>
          <a:p>
            <a:endParaRPr lang="zh-CN" altLang="en-US" sz="4000"/>
          </a:p>
          <a:p>
            <a:pPr algn="r"/>
            <a:r>
              <a:rPr lang="zh-CN" altLang="en-US" sz="2400"/>
              <a:t>— Eamonn Keogh, UC Riverside</a:t>
            </a:r>
            <a:endParaRPr lang="zh-CN" altLang="en-US" sz="2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Windowed z-Normalization</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607060" y="1656715"/>
            <a:ext cx="10664825" cy="2580640"/>
          </a:xfrm>
          <a:prstGeom prst="rect">
            <a:avLst/>
          </a:prstGeom>
        </p:spPr>
      </p:pic>
      <p:pic>
        <p:nvPicPr>
          <p:cNvPr id="5" name="图片 4"/>
          <p:cNvPicPr>
            <a:picLocks noChangeAspect="1"/>
          </p:cNvPicPr>
          <p:nvPr/>
        </p:nvPicPr>
        <p:blipFill>
          <a:blip r:embed="rId2"/>
          <a:stretch>
            <a:fillRect/>
          </a:stretch>
        </p:blipFill>
        <p:spPr>
          <a:xfrm>
            <a:off x="607060" y="4047490"/>
            <a:ext cx="10664825" cy="260032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Windowed z-Normalization</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918845" y="2181860"/>
            <a:ext cx="10586085" cy="377317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Windowed z-Normalization</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944880" y="1524000"/>
            <a:ext cx="9298940" cy="1445895"/>
          </a:xfrm>
          <a:prstGeom prst="rect">
            <a:avLst/>
          </a:prstGeom>
        </p:spPr>
      </p:pic>
      <p:pic>
        <p:nvPicPr>
          <p:cNvPr id="5" name="图片 4"/>
          <p:cNvPicPr>
            <a:picLocks noChangeAspect="1"/>
          </p:cNvPicPr>
          <p:nvPr/>
        </p:nvPicPr>
        <p:blipFill>
          <a:blip r:embed="rId2"/>
          <a:stretch>
            <a:fillRect/>
          </a:stretch>
        </p:blipFill>
        <p:spPr>
          <a:xfrm>
            <a:off x="1136015" y="2856230"/>
            <a:ext cx="9241790" cy="1664335"/>
          </a:xfrm>
          <a:prstGeom prst="rect">
            <a:avLst/>
          </a:prstGeom>
        </p:spPr>
      </p:pic>
      <p:pic>
        <p:nvPicPr>
          <p:cNvPr id="6" name="图片 5"/>
          <p:cNvPicPr>
            <a:picLocks noChangeAspect="1"/>
          </p:cNvPicPr>
          <p:nvPr/>
        </p:nvPicPr>
        <p:blipFill>
          <a:blip r:embed="rId3"/>
          <a:stretch>
            <a:fillRect/>
          </a:stretch>
        </p:blipFill>
        <p:spPr>
          <a:xfrm>
            <a:off x="1447165" y="4380230"/>
            <a:ext cx="8293735" cy="222567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Windowed z-Normalization</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1195070" y="1616075"/>
            <a:ext cx="10757535" cy="4954270"/>
          </a:xfrm>
          <a:prstGeom prst="rect">
            <a:avLst/>
          </a:prstGeom>
          <a:noFill/>
        </p:spPr>
        <p:txBody>
          <a:bodyPr wrap="square" rtlCol="0">
            <a:spAutoFit/>
          </a:bodyPr>
          <a:p>
            <a:pPr algn="l"/>
            <a:r>
              <a:rPr lang="zh-CN" altLang="en-US" sz="3600"/>
              <a:t>通过 </a:t>
            </a:r>
            <a:r>
              <a:rPr lang="en-US" altLang="zh-CN" sz="3600" b="1" i="1" dirty="0" smtClean="0">
                <a:solidFill>
                  <a:schemeClr val="tx1"/>
                </a:solidFill>
                <a:latin typeface="Times New Roman" panose="02020603050405020304" pitchFamily="18" charset="0"/>
                <a:ea typeface="微软雅黑" panose="020B0503020204020204" pitchFamily="34" charset="-122"/>
                <a:sym typeface="+mn-ea"/>
              </a:rPr>
              <a:t>Windowed z-Normalization</a:t>
            </a:r>
            <a:endParaRPr lang="en-US" altLang="zh-CN" sz="3600" b="1" i="1" dirty="0" smtClean="0">
              <a:solidFill>
                <a:schemeClr val="tx1"/>
              </a:solidFill>
              <a:latin typeface="Times New Roman" panose="02020603050405020304" pitchFamily="18" charset="0"/>
              <a:ea typeface="微软雅黑" panose="020B0503020204020204" pitchFamily="34" charset="-122"/>
              <a:sym typeface="+mn-ea"/>
            </a:endParaRPr>
          </a:p>
          <a:p>
            <a:pPr algn="l"/>
            <a:r>
              <a:rPr lang="zh-CN" altLang="en-US" sz="3600">
                <a:solidFill>
                  <a:schemeClr val="tx1"/>
                </a:solidFill>
                <a:sym typeface="+mn-ea"/>
              </a:rPr>
              <a:t>时间复杂度 从</a:t>
            </a:r>
            <a:r>
              <a:rPr lang="en-US" altLang="zh-CN" sz="3600">
                <a:sym typeface="+mn-ea"/>
              </a:rPr>
              <a:t>O</a:t>
            </a:r>
            <a:r>
              <a:rPr lang="zh-CN" altLang="en-US" sz="3600">
                <a:sym typeface="+mn-ea"/>
              </a:rPr>
              <a:t>（</a:t>
            </a:r>
            <a:r>
              <a:rPr lang="en-US" altLang="zh-CN" sz="3600">
                <a:sym typeface="+mn-ea"/>
              </a:rPr>
              <a:t>|S|*(</a:t>
            </a:r>
            <a:r>
              <a:rPr lang="zh-CN" altLang="zh-CN" sz="3600">
                <a:sym typeface="+mn-ea"/>
              </a:rPr>
              <a:t> </a:t>
            </a:r>
            <a:r>
              <a:rPr lang="en-US" altLang="zh-CN" sz="3600">
                <a:sym typeface="+mn-ea"/>
              </a:rPr>
              <a:t>Tz + Td )</a:t>
            </a:r>
            <a:r>
              <a:rPr lang="zh-CN" altLang="en-US" sz="3600">
                <a:sym typeface="+mn-ea"/>
              </a:rPr>
              <a:t>） </a:t>
            </a:r>
            <a:endParaRPr lang="zh-CN" altLang="en-US" sz="3600">
              <a:sym typeface="+mn-ea"/>
            </a:endParaRPr>
          </a:p>
          <a:p>
            <a:pPr algn="l"/>
            <a:r>
              <a:rPr lang="zh-CN" altLang="en-US" sz="3600">
                <a:sym typeface="+mn-ea"/>
              </a:rPr>
              <a:t>变为  </a:t>
            </a:r>
            <a:r>
              <a:rPr lang="en-US" altLang="zh-CN" sz="3600">
                <a:sym typeface="+mn-ea"/>
              </a:rPr>
              <a:t>O</a:t>
            </a:r>
            <a:r>
              <a:rPr lang="zh-CN" altLang="zh-CN" sz="3600">
                <a:sym typeface="+mn-ea"/>
              </a:rPr>
              <a:t>（</a:t>
            </a:r>
            <a:r>
              <a:rPr lang="en-US" altLang="zh-CN" sz="3600">
                <a:sym typeface="+mn-ea"/>
              </a:rPr>
              <a:t>|S|*Td + |S|</a:t>
            </a:r>
            <a:r>
              <a:rPr lang="zh-CN" altLang="zh-CN" sz="3600">
                <a:sym typeface="+mn-ea"/>
              </a:rPr>
              <a:t>） </a:t>
            </a:r>
            <a:endParaRPr lang="zh-CN" altLang="zh-CN" sz="3600">
              <a:sym typeface="+mn-ea"/>
            </a:endParaRPr>
          </a:p>
          <a:p>
            <a:pPr algn="l"/>
            <a:endParaRPr lang="en-US" altLang="zh-CN" sz="4000">
              <a:sym typeface="+mn-ea"/>
            </a:endParaRPr>
          </a:p>
          <a:p>
            <a:pPr algn="l"/>
            <a:r>
              <a:rPr lang="zh-CN" altLang="zh-CN" sz="3600">
                <a:sym typeface="+mn-ea"/>
              </a:rPr>
              <a:t>再次想象 </a:t>
            </a:r>
            <a:r>
              <a:rPr lang="en-US" altLang="zh-CN" sz="3600">
                <a:sym typeface="+mn-ea"/>
              </a:rPr>
              <a:t>Td = d</a:t>
            </a:r>
            <a:r>
              <a:rPr lang="en-US" altLang="zh-CN" sz="2400">
                <a:sym typeface="+mn-ea"/>
              </a:rPr>
              <a:t>magic </a:t>
            </a:r>
            <a:r>
              <a:rPr lang="zh-CN" altLang="zh-CN" sz="3600">
                <a:sym typeface="+mn-ea"/>
              </a:rPr>
              <a:t>约为0，</a:t>
            </a:r>
            <a:endParaRPr lang="zh-CN" altLang="zh-CN" sz="3600">
              <a:sym typeface="+mn-ea"/>
            </a:endParaRPr>
          </a:p>
          <a:p>
            <a:pPr algn="l"/>
            <a:r>
              <a:rPr lang="zh-CN" altLang="zh-CN" sz="3600">
                <a:sym typeface="+mn-ea"/>
              </a:rPr>
              <a:t>那时间复杂度就成了</a:t>
            </a:r>
            <a:r>
              <a:rPr lang="en-US" altLang="zh-CN" sz="3600">
                <a:sym typeface="+mn-ea"/>
              </a:rPr>
              <a:t>O</a:t>
            </a:r>
            <a:r>
              <a:rPr lang="zh-CN" altLang="zh-CN" sz="3600">
                <a:sym typeface="+mn-ea"/>
              </a:rPr>
              <a:t>（</a:t>
            </a:r>
            <a:r>
              <a:rPr lang="en-US" altLang="zh-CN" sz="3600">
                <a:sym typeface="+mn-ea"/>
              </a:rPr>
              <a:t>|S|</a:t>
            </a:r>
            <a:r>
              <a:rPr lang="zh-CN" altLang="zh-CN" sz="3600">
                <a:sym typeface="+mn-ea"/>
              </a:rPr>
              <a:t>）</a:t>
            </a:r>
            <a:endParaRPr lang="zh-CN" altLang="zh-CN" sz="3600">
              <a:sym typeface="+mn-ea"/>
            </a:endParaRPr>
          </a:p>
          <a:p>
            <a:pPr algn="l"/>
            <a:endParaRPr lang="en-US" altLang="zh-CN" sz="3600">
              <a:sym typeface="+mn-ea"/>
            </a:endParaRPr>
          </a:p>
          <a:p>
            <a:pPr algn="l"/>
            <a:endParaRPr lang="en-US" altLang="zh-CN" sz="3600">
              <a:sym typeface="+mn-ea"/>
            </a:endParaRPr>
          </a:p>
          <a:p>
            <a:pPr algn="l"/>
            <a:endParaRPr lang="en-US" altLang="zh-CN" sz="240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--lower bound</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3" name="文本框 2"/>
          <p:cNvSpPr txBox="1"/>
          <p:nvPr/>
        </p:nvSpPr>
        <p:spPr>
          <a:xfrm>
            <a:off x="1436370" y="2117090"/>
            <a:ext cx="7337425" cy="3076575"/>
          </a:xfrm>
          <a:prstGeom prst="rect">
            <a:avLst/>
          </a:prstGeom>
          <a:noFill/>
        </p:spPr>
        <p:txBody>
          <a:bodyPr wrap="square" rtlCol="0" anchor="t">
            <a:spAutoFit/>
          </a:bodyPr>
          <a:p>
            <a:r>
              <a:rPr lang="en-US" altLang="zh-CN" sz="2800">
                <a:sym typeface="+mn-ea"/>
              </a:rPr>
              <a:t>magic</a:t>
            </a:r>
            <a:r>
              <a:rPr lang="zh-CN" altLang="en-US" sz="2800">
                <a:sym typeface="+mn-ea"/>
              </a:rPr>
              <a:t>是什么？ </a:t>
            </a:r>
            <a:endParaRPr lang="zh-CN" altLang="en-US" sz="2800">
              <a:sym typeface="+mn-ea"/>
            </a:endParaRPr>
          </a:p>
          <a:p>
            <a:r>
              <a:rPr lang="zh-CN" altLang="en-US" sz="2800">
                <a:sym typeface="+mn-ea"/>
              </a:rPr>
              <a:t> </a:t>
            </a:r>
            <a:r>
              <a:rPr lang="en-US" altLang="zh-CN" sz="2800">
                <a:sym typeface="+mn-ea"/>
              </a:rPr>
              <a:t>-- lower bound </a:t>
            </a:r>
            <a:r>
              <a:rPr lang="zh-CN" altLang="zh-CN" sz="2800">
                <a:sym typeface="+mn-ea"/>
              </a:rPr>
              <a:t>与</a:t>
            </a:r>
            <a:r>
              <a:rPr lang="zh-CN" altLang="en-US" sz="2800">
                <a:sym typeface="+mn-ea"/>
              </a:rPr>
              <a:t> 并行计算。</a:t>
            </a:r>
            <a:endParaRPr lang="zh-CN" altLang="en-US" sz="2800">
              <a:sym typeface="+mn-ea"/>
            </a:endParaRPr>
          </a:p>
          <a:p>
            <a:endParaRPr lang="zh-CN" altLang="en-US" sz="3200">
              <a:sym typeface="+mn-ea"/>
            </a:endParaRPr>
          </a:p>
          <a:p>
            <a:r>
              <a:rPr lang="zh-CN" altLang="zh-CN" sz="2800"/>
              <a:t>下面只介绍 </a:t>
            </a:r>
            <a:r>
              <a:rPr lang="en-US" altLang="zh-CN" sz="2800"/>
              <a:t>lower bound</a:t>
            </a:r>
            <a:r>
              <a:rPr lang="zh-CN" altLang="en-US" sz="2800"/>
              <a:t>的方法。</a:t>
            </a:r>
            <a:endParaRPr lang="zh-CN" altLang="en-US" sz="2800"/>
          </a:p>
          <a:p>
            <a:endParaRPr lang="zh-CN" altLang="en-US" sz="3200"/>
          </a:p>
          <a:p>
            <a:r>
              <a:rPr lang="zh-CN" altLang="en-US" sz="2800"/>
              <a:t>并行计算留到下次讲 </a:t>
            </a:r>
            <a:r>
              <a:rPr lang="zh-CN" altLang="en-US" sz="2800" strike="sngStrike">
                <a:solidFill>
                  <a:schemeClr val="tx1"/>
                </a:solidFill>
                <a:uFillTx/>
              </a:rPr>
              <a:t>（或者不讲</a:t>
            </a:r>
            <a:r>
              <a:rPr lang="en-US" altLang="zh-CN" sz="2800" strike="sngStrike">
                <a:solidFill>
                  <a:schemeClr val="tx1"/>
                </a:solidFill>
                <a:uFillTx/>
              </a:rPr>
              <a:t>......</a:t>
            </a:r>
            <a:r>
              <a:rPr lang="zh-CN" altLang="en-US" sz="2800" strike="sngStrike">
                <a:solidFill>
                  <a:schemeClr val="tx1"/>
                </a:solidFill>
                <a:uFillTx/>
              </a:rPr>
              <a:t>）</a:t>
            </a:r>
            <a:endParaRPr lang="zh-CN" altLang="en-US" sz="2800" strike="sngStrike">
              <a:solidFill>
                <a:schemeClr val="tx1"/>
              </a:solidFill>
              <a:uFillTx/>
            </a:endParaRPr>
          </a:p>
          <a:p>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Warping Envelopes</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rcRect l="7500" t="2429" r="13708" b="-2429"/>
          <a:stretch>
            <a:fillRect/>
          </a:stretch>
        </p:blipFill>
        <p:spPr>
          <a:xfrm>
            <a:off x="5318760" y="1524000"/>
            <a:ext cx="6478905" cy="4105275"/>
          </a:xfrm>
          <a:prstGeom prst="rect">
            <a:avLst/>
          </a:prstGeom>
        </p:spPr>
      </p:pic>
      <p:sp>
        <p:nvSpPr>
          <p:cNvPr id="6" name="文本框 5"/>
          <p:cNvSpPr txBox="1"/>
          <p:nvPr/>
        </p:nvSpPr>
        <p:spPr>
          <a:xfrm>
            <a:off x="191770" y="1524000"/>
            <a:ext cx="4234180" cy="4246245"/>
          </a:xfrm>
          <a:prstGeom prst="rect">
            <a:avLst/>
          </a:prstGeom>
          <a:noFill/>
        </p:spPr>
        <p:txBody>
          <a:bodyPr wrap="square" rtlCol="0">
            <a:spAutoFit/>
          </a:bodyPr>
          <a:p>
            <a:endParaRPr lang="en-US" altLang="zh-CN"/>
          </a:p>
          <a:p>
            <a:r>
              <a:rPr lang="zh-CN" altLang="zh-CN"/>
              <a:t>信封法：</a:t>
            </a:r>
            <a:endParaRPr lang="zh-CN" altLang="zh-CN"/>
          </a:p>
          <a:p>
            <a:endParaRPr lang="zh-CN" altLang="zh-CN"/>
          </a:p>
          <a:p>
            <a:r>
              <a:rPr lang="en-US" altLang="zh-CN"/>
              <a:t>Q</a:t>
            </a:r>
            <a:r>
              <a:rPr lang="zh-CN" altLang="en-US"/>
              <a:t>和</a:t>
            </a:r>
            <a:r>
              <a:rPr lang="en-US" altLang="zh-CN"/>
              <a:t>C</a:t>
            </a:r>
            <a:r>
              <a:rPr lang="zh-CN" altLang="en-US"/>
              <a:t>是等长的时间序列</a:t>
            </a:r>
            <a:endParaRPr lang="zh-CN" altLang="en-US"/>
          </a:p>
          <a:p>
            <a:endParaRPr lang="zh-CN" altLang="zh-CN"/>
          </a:p>
          <a:p>
            <a:r>
              <a:rPr lang="zh-CN" altLang="zh-CN"/>
              <a:t>取</a:t>
            </a:r>
            <a:r>
              <a:rPr lang="en-US" altLang="zh-CN"/>
              <a:t>Q</a:t>
            </a:r>
            <a:r>
              <a:rPr lang="zh-CN" altLang="zh-CN"/>
              <a:t>的最大值和最小值，形成一个信封。</a:t>
            </a:r>
            <a:endParaRPr lang="zh-CN" altLang="zh-CN"/>
          </a:p>
          <a:p>
            <a:endParaRPr lang="zh-CN" altLang="zh-CN"/>
          </a:p>
          <a:p>
            <a:r>
              <a:rPr lang="en-US" altLang="zh-CN"/>
              <a:t>C</a:t>
            </a:r>
            <a:r>
              <a:rPr lang="zh-CN" altLang="en-US"/>
              <a:t>在信封之外的部分被计算到距离的下界。</a:t>
            </a:r>
            <a:endParaRPr lang="zh-CN" altLang="en-US"/>
          </a:p>
          <a:p>
            <a:endParaRPr lang="zh-CN" altLang="en-US"/>
          </a:p>
          <a:p>
            <a:r>
              <a:rPr lang="zh-CN" altLang="en-US"/>
              <a:t>且</a:t>
            </a:r>
            <a:r>
              <a:rPr lang="en-US" altLang="zh-CN"/>
              <a:t>Q</a:t>
            </a:r>
            <a:r>
              <a:rPr lang="zh-CN" altLang="en-US"/>
              <a:t>与</a:t>
            </a:r>
            <a:r>
              <a:rPr lang="en-US" altLang="zh-CN"/>
              <a:t>C</a:t>
            </a:r>
            <a:r>
              <a:rPr lang="zh-CN" altLang="en-US"/>
              <a:t>的首点互相匹配，尾点互相匹配。</a:t>
            </a:r>
            <a:endParaRPr lang="zh-CN" altLang="en-US"/>
          </a:p>
          <a:p>
            <a:r>
              <a:rPr lang="zh-CN" altLang="en-US"/>
              <a:t>记为 </a:t>
            </a:r>
            <a:r>
              <a:rPr lang="en-US" altLang="zh-CN"/>
              <a:t>Kim </a:t>
            </a:r>
            <a:r>
              <a:rPr lang="zh-CN" altLang="en-US"/>
              <a:t>下界。</a:t>
            </a:r>
            <a:endParaRPr lang="zh-CN" altLang="en-US"/>
          </a:p>
          <a:p>
            <a:endParaRPr lang="zh-CN" altLang="en-US"/>
          </a:p>
          <a:p>
            <a:r>
              <a:rPr lang="en-US" altLang="zh-CN"/>
              <a:t>Kim</a:t>
            </a:r>
            <a:r>
              <a:rPr lang="zh-CN" altLang="en-US"/>
              <a:t>下界不是对称的，但</a:t>
            </a:r>
            <a:r>
              <a:rPr lang="en-US" altLang="zh-CN"/>
              <a:t>Q</a:t>
            </a:r>
            <a:r>
              <a:rPr lang="zh-CN" altLang="en-US"/>
              <a:t>和</a:t>
            </a:r>
            <a:r>
              <a:rPr lang="en-US" altLang="zh-CN"/>
              <a:t>C</a:t>
            </a:r>
            <a:r>
              <a:rPr lang="zh-CN" altLang="en-US"/>
              <a:t>反过来也是一个它们的下界。</a:t>
            </a:r>
            <a:endParaRPr lang="zh-CN" altLang="en-US"/>
          </a:p>
          <a:p>
            <a:endParaRPr lang="zh-CN" altLang="en-US"/>
          </a:p>
        </p:txBody>
      </p:sp>
      <p:pic>
        <p:nvPicPr>
          <p:cNvPr id="3" name="图片 2"/>
          <p:cNvPicPr>
            <a:picLocks noChangeAspect="1"/>
          </p:cNvPicPr>
          <p:nvPr/>
        </p:nvPicPr>
        <p:blipFill>
          <a:blip r:embed="rId2"/>
          <a:stretch>
            <a:fillRect/>
          </a:stretch>
        </p:blipFill>
        <p:spPr>
          <a:xfrm>
            <a:off x="750570" y="5547360"/>
            <a:ext cx="9525000" cy="119761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Warping Envelopes</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rcRect l="7500" t="2429" r="13708" b="-2429"/>
          <a:stretch>
            <a:fillRect/>
          </a:stretch>
        </p:blipFill>
        <p:spPr>
          <a:xfrm>
            <a:off x="5318760" y="1524000"/>
            <a:ext cx="6478905" cy="4105275"/>
          </a:xfrm>
          <a:prstGeom prst="rect">
            <a:avLst/>
          </a:prstGeom>
        </p:spPr>
      </p:pic>
      <p:sp>
        <p:nvSpPr>
          <p:cNvPr id="6" name="文本框 5"/>
          <p:cNvSpPr txBox="1"/>
          <p:nvPr/>
        </p:nvSpPr>
        <p:spPr>
          <a:xfrm>
            <a:off x="191770" y="1524000"/>
            <a:ext cx="4234180" cy="3138170"/>
          </a:xfrm>
          <a:prstGeom prst="rect">
            <a:avLst/>
          </a:prstGeom>
          <a:noFill/>
        </p:spPr>
        <p:txBody>
          <a:bodyPr wrap="square" rtlCol="0">
            <a:spAutoFit/>
          </a:bodyPr>
          <a:p>
            <a:endParaRPr lang="en-US" altLang="zh-CN"/>
          </a:p>
          <a:p>
            <a:r>
              <a:rPr lang="zh-CN" altLang="en-US"/>
              <a:t>缺点：</a:t>
            </a:r>
            <a:endParaRPr lang="zh-CN" altLang="en-US"/>
          </a:p>
          <a:p>
            <a:endParaRPr lang="zh-CN" altLang="en-US"/>
          </a:p>
          <a:p>
            <a:r>
              <a:rPr lang="zh-CN" altLang="en-US"/>
              <a:t>Each z-normalized subsequence candidate</a:t>
            </a:r>
            <a:endParaRPr lang="zh-CN" altLang="en-US"/>
          </a:p>
          <a:p>
            <a:r>
              <a:rPr lang="zh-CN" altLang="en-US"/>
              <a:t>C has zero mean and a standard deviation of one.</a:t>
            </a:r>
            <a:endParaRPr lang="zh-CN" altLang="en-US"/>
          </a:p>
          <a:p>
            <a:endParaRPr lang="zh-CN" altLang="en-US"/>
          </a:p>
          <a:p>
            <a:r>
              <a:rPr lang="zh-CN" altLang="en-US"/>
              <a:t>实践中发现真正有贡献的只有前两项。</a:t>
            </a:r>
            <a:endParaRPr lang="en-US" altLang="zh-CN"/>
          </a:p>
          <a:p>
            <a:endParaRPr lang="zh-CN" altLang="en-US"/>
          </a:p>
          <a:p>
            <a:endParaRPr lang="zh-CN" altLang="en-US"/>
          </a:p>
          <a:p>
            <a:endParaRPr lang="zh-CN" altLang="en-US"/>
          </a:p>
        </p:txBody>
      </p:sp>
      <p:pic>
        <p:nvPicPr>
          <p:cNvPr id="3" name="图片 2"/>
          <p:cNvPicPr>
            <a:picLocks noChangeAspect="1"/>
          </p:cNvPicPr>
          <p:nvPr/>
        </p:nvPicPr>
        <p:blipFill>
          <a:blip r:embed="rId2"/>
          <a:stretch>
            <a:fillRect/>
          </a:stretch>
        </p:blipFill>
        <p:spPr>
          <a:xfrm>
            <a:off x="750570" y="5547360"/>
            <a:ext cx="9525000" cy="1197610"/>
          </a:xfrm>
          <a:prstGeom prst="rect">
            <a:avLst/>
          </a:prstGeom>
        </p:spPr>
      </p:pic>
      <p:cxnSp>
        <p:nvCxnSpPr>
          <p:cNvPr id="5" name="直接箭头连接符 4"/>
          <p:cNvCxnSpPr/>
          <p:nvPr/>
        </p:nvCxnSpPr>
        <p:spPr>
          <a:xfrm flipH="1">
            <a:off x="3265805" y="3865880"/>
            <a:ext cx="378460" cy="2004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818255" y="3846830"/>
            <a:ext cx="1222375" cy="20167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Kim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下界</a:t>
            </a:r>
            <a:endParaRPr lang="zh-CN" altLang="en-US"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rcRect l="7500" t="2429" r="13708" b="-2429"/>
          <a:stretch>
            <a:fillRect/>
          </a:stretch>
        </p:blipFill>
        <p:spPr>
          <a:xfrm>
            <a:off x="9866630" y="91440"/>
            <a:ext cx="2328545" cy="1475740"/>
          </a:xfrm>
          <a:prstGeom prst="rect">
            <a:avLst/>
          </a:prstGeom>
        </p:spPr>
      </p:pic>
      <p:sp>
        <p:nvSpPr>
          <p:cNvPr id="6" name="文本框 5"/>
          <p:cNvSpPr txBox="1"/>
          <p:nvPr/>
        </p:nvSpPr>
        <p:spPr>
          <a:xfrm>
            <a:off x="439420" y="2603500"/>
            <a:ext cx="4234180" cy="2306955"/>
          </a:xfrm>
          <a:prstGeom prst="rect">
            <a:avLst/>
          </a:prstGeom>
          <a:noFill/>
        </p:spPr>
        <p:txBody>
          <a:bodyPr wrap="square" rtlCol="0">
            <a:spAutoFit/>
          </a:bodyPr>
          <a:p>
            <a:endParaRPr lang="en-US" altLang="zh-CN"/>
          </a:p>
          <a:p>
            <a:r>
              <a:rPr lang="en-US" altLang="zh-CN"/>
              <a:t>UCR</a:t>
            </a:r>
            <a:r>
              <a:rPr lang="zh-CN" altLang="en-US"/>
              <a:t>采用的是对 </a:t>
            </a:r>
            <a:r>
              <a:rPr lang="en-US" altLang="zh-CN"/>
              <a:t>Kim </a:t>
            </a:r>
            <a:r>
              <a:rPr lang="zh-CN" altLang="en-US"/>
              <a:t>下界的一个变种：</a:t>
            </a:r>
            <a:endParaRPr lang="zh-CN" altLang="en-US"/>
          </a:p>
          <a:p>
            <a:r>
              <a:rPr lang="zh-CN" altLang="en-US"/>
              <a:t>干脆只考虑最前</a:t>
            </a:r>
            <a:r>
              <a:rPr lang="en-US" altLang="zh-CN"/>
              <a:t>k</a:t>
            </a:r>
            <a:r>
              <a:rPr lang="zh-CN" altLang="en-US"/>
              <a:t>项 和 最后</a:t>
            </a:r>
            <a:r>
              <a:rPr lang="en-US" altLang="zh-CN"/>
              <a:t>k</a:t>
            </a:r>
            <a:r>
              <a:rPr lang="zh-CN" altLang="en-US"/>
              <a:t>项。</a:t>
            </a:r>
            <a:endParaRPr lang="zh-CN" altLang="en-US"/>
          </a:p>
          <a:p>
            <a:endParaRPr lang="zh-CN" altLang="en-US"/>
          </a:p>
          <a:p>
            <a:r>
              <a:rPr lang="zh-CN" altLang="en-US"/>
              <a:t>复杂度为</a:t>
            </a:r>
            <a:r>
              <a:rPr lang="en-US" altLang="zh-CN"/>
              <a:t>O</a:t>
            </a:r>
            <a:r>
              <a:rPr lang="zh-CN" altLang="en-US"/>
              <a:t>（</a:t>
            </a:r>
            <a:r>
              <a:rPr lang="en-US" altLang="en-US"/>
              <a:t>k^2</a:t>
            </a:r>
            <a:r>
              <a:rPr lang="zh-CN" altLang="en-US"/>
              <a:t>）</a:t>
            </a:r>
            <a:r>
              <a:rPr lang="en-US" altLang="zh-CN"/>
              <a:t>=O</a:t>
            </a:r>
            <a:r>
              <a:rPr lang="zh-CN" altLang="en-US"/>
              <a:t>（</a:t>
            </a:r>
            <a:r>
              <a:rPr lang="en-US" altLang="zh-CN"/>
              <a:t>1</a:t>
            </a:r>
            <a:r>
              <a:rPr lang="zh-CN" altLang="en-US"/>
              <a:t>）</a:t>
            </a:r>
            <a:endParaRPr lang="zh-CN" altLang="en-US"/>
          </a:p>
          <a:p>
            <a:endParaRPr lang="zh-CN" altLang="en-US"/>
          </a:p>
          <a:p>
            <a:r>
              <a:rPr lang="zh-CN" altLang="en-US"/>
              <a:t>虽然剪枝效果并不强大，但是</a:t>
            </a:r>
            <a:r>
              <a:rPr lang="en-US" altLang="zh-CN"/>
              <a:t>O</a:t>
            </a:r>
            <a:r>
              <a:rPr lang="zh-CN" altLang="en-US"/>
              <a:t>（</a:t>
            </a:r>
            <a:r>
              <a:rPr lang="en-US" altLang="zh-CN"/>
              <a:t>1</a:t>
            </a:r>
            <a:r>
              <a:rPr lang="zh-CN" altLang="en-US"/>
              <a:t>）。</a:t>
            </a:r>
            <a:endParaRPr lang="zh-CN" altLang="en-US"/>
          </a:p>
          <a:p>
            <a:endParaRPr lang="zh-CN" altLang="en-US"/>
          </a:p>
        </p:txBody>
      </p:sp>
      <p:pic>
        <p:nvPicPr>
          <p:cNvPr id="8" name="图片 7"/>
          <p:cNvPicPr>
            <a:picLocks noChangeAspect="1"/>
          </p:cNvPicPr>
          <p:nvPr/>
        </p:nvPicPr>
        <p:blipFill>
          <a:blip r:embed="rId2"/>
          <a:srcRect l="3818" t="2072" r="8618" b="32797"/>
          <a:stretch>
            <a:fillRect/>
          </a:stretch>
        </p:blipFill>
        <p:spPr>
          <a:xfrm>
            <a:off x="5812155" y="2715895"/>
            <a:ext cx="6264910" cy="3742690"/>
          </a:xfrm>
          <a:prstGeom prst="rect">
            <a:avLst/>
          </a:prstGeom>
        </p:spPr>
      </p:pic>
      <p:pic>
        <p:nvPicPr>
          <p:cNvPr id="9" name="图片 8"/>
          <p:cNvPicPr>
            <a:picLocks noChangeAspect="1"/>
          </p:cNvPicPr>
          <p:nvPr/>
        </p:nvPicPr>
        <p:blipFill>
          <a:blip r:embed="rId3"/>
          <a:stretch>
            <a:fillRect/>
          </a:stretch>
        </p:blipFill>
        <p:spPr>
          <a:xfrm>
            <a:off x="189230" y="5027295"/>
            <a:ext cx="5742305" cy="14966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Kough</a:t>
            </a:r>
            <a:r>
              <a:rPr lang="zh-CN" altLang="en-US" i="1" dirty="0" smtClean="0">
                <a:solidFill>
                  <a:srgbClr val="F2F2F2"/>
                </a:solidFill>
                <a:latin typeface="Times New Roman" panose="02020603050405020304" pitchFamily="18" charset="0"/>
                <a:ea typeface="微软雅黑" panose="020B0503020204020204" pitchFamily="34" charset="-122"/>
                <a:sym typeface="+mn-ea"/>
              </a:rPr>
              <a:t>下界</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240665" y="1950085"/>
            <a:ext cx="5083810" cy="4799965"/>
          </a:xfrm>
          <a:prstGeom prst="rect">
            <a:avLst/>
          </a:prstGeom>
          <a:noFill/>
        </p:spPr>
        <p:txBody>
          <a:bodyPr wrap="square" rtlCol="0" anchor="t">
            <a:spAutoFit/>
          </a:bodyPr>
          <a:p>
            <a:r>
              <a:rPr lang="zh-CN" altLang="en-US"/>
              <a:t>对于</a:t>
            </a:r>
            <a:r>
              <a:rPr lang="en-US" altLang="zh-CN"/>
              <a:t>DTW</a:t>
            </a:r>
            <a:r>
              <a:rPr lang="zh-CN" altLang="en-US"/>
              <a:t>，</a:t>
            </a:r>
            <a:endParaRPr lang="zh-CN" altLang="en-US"/>
          </a:p>
          <a:p>
            <a:r>
              <a:rPr lang="zh-CN" altLang="en-US"/>
              <a:t>已经没什么好办法了；</a:t>
            </a:r>
            <a:endParaRPr lang="zh-CN" altLang="en-US"/>
          </a:p>
          <a:p>
            <a:endParaRPr lang="zh-CN" altLang="en-US"/>
          </a:p>
          <a:p>
            <a:r>
              <a:rPr lang="zh-CN" altLang="en-US"/>
              <a:t>但对于</a:t>
            </a:r>
            <a:r>
              <a:rPr lang="en-US" altLang="zh-CN"/>
              <a:t>CDTW</a:t>
            </a:r>
            <a:r>
              <a:rPr lang="zh-CN" altLang="en-US"/>
              <a:t>，每个点</a:t>
            </a:r>
            <a:r>
              <a:rPr lang="en-US" altLang="zh-CN"/>
              <a:t>l</a:t>
            </a:r>
            <a:r>
              <a:rPr lang="zh-CN" altLang="en-US"/>
              <a:t>被限制在其窗口</a:t>
            </a:r>
            <a:r>
              <a:rPr lang="en-US" altLang="zh-CN"/>
              <a:t>Ω(l)</a:t>
            </a:r>
            <a:r>
              <a:rPr lang="zh-CN" altLang="en-US"/>
              <a:t>中</a:t>
            </a:r>
            <a:endParaRPr lang="zh-CN" altLang="en-US"/>
          </a:p>
          <a:p>
            <a:r>
              <a:rPr lang="zh-CN" altLang="en-US"/>
              <a:t>我们有 </a:t>
            </a:r>
            <a:r>
              <a:rPr lang="en-US" altLang="zh-CN"/>
              <a:t>Keogh</a:t>
            </a:r>
            <a:r>
              <a:rPr lang="zh-CN" altLang="en-US"/>
              <a:t>下界。</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同样的，</a:t>
            </a:r>
            <a:r>
              <a:rPr lang="en-US" altLang="zh-CN"/>
              <a:t>C</a:t>
            </a:r>
            <a:r>
              <a:rPr lang="zh-CN" altLang="en-US"/>
              <a:t>和</a:t>
            </a:r>
            <a:r>
              <a:rPr lang="en-US" altLang="zh-CN"/>
              <a:t>Q</a:t>
            </a:r>
            <a:r>
              <a:rPr lang="zh-CN" altLang="en-US"/>
              <a:t>可以角色互换。</a:t>
            </a:r>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4725035" y="2446655"/>
            <a:ext cx="7403465" cy="4128770"/>
          </a:xfrm>
          <a:prstGeom prst="rect">
            <a:avLst/>
          </a:prstGeom>
        </p:spPr>
      </p:pic>
      <p:pic>
        <p:nvPicPr>
          <p:cNvPr id="6" name="图片 5"/>
          <p:cNvPicPr>
            <a:picLocks noChangeAspect="1"/>
          </p:cNvPicPr>
          <p:nvPr/>
        </p:nvPicPr>
        <p:blipFill>
          <a:blip r:embed="rId2"/>
          <a:stretch>
            <a:fillRect/>
          </a:stretch>
        </p:blipFill>
        <p:spPr>
          <a:xfrm>
            <a:off x="5522595" y="1661160"/>
            <a:ext cx="6101715" cy="582295"/>
          </a:xfrm>
          <a:prstGeom prst="rect">
            <a:avLst/>
          </a:prstGeom>
        </p:spPr>
      </p:pic>
      <p:pic>
        <p:nvPicPr>
          <p:cNvPr id="7" name="图片 6"/>
          <p:cNvPicPr>
            <a:picLocks noChangeAspect="1"/>
          </p:cNvPicPr>
          <p:nvPr/>
        </p:nvPicPr>
        <p:blipFill>
          <a:blip r:embed="rId3"/>
          <a:stretch>
            <a:fillRect/>
          </a:stretch>
        </p:blipFill>
        <p:spPr>
          <a:xfrm>
            <a:off x="66040" y="4006215"/>
            <a:ext cx="4732655" cy="100965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3075" name="标题 1"/>
          <p:cNvSpPr>
            <a:spLocks noGrp="1" noChangeArrowheads="1"/>
          </p:cNvSpPr>
          <p:nvPr>
            <p:ph type="title"/>
          </p:nvPr>
        </p:nvSpPr>
        <p:spPr>
          <a:xfrm>
            <a:off x="546100" y="406400"/>
            <a:ext cx="10515600" cy="1325563"/>
          </a:xfrm>
        </p:spPr>
        <p:txBody>
          <a:bodyPr/>
          <a:lstStyle/>
          <a:p>
            <a:pPr eaLnBrk="1" hangingPunct="1"/>
            <a:r>
              <a:rPr lang="zh-CN" altLang="en-US" i="1" dirty="0" smtClean="0">
                <a:solidFill>
                  <a:schemeClr val="bg1"/>
                </a:solidFill>
                <a:latin typeface="Times New Roman" panose="02020603050405020304" pitchFamily="18" charset="0"/>
                <a:ea typeface="微软雅黑" panose="020B0503020204020204" pitchFamily="34" charset="-122"/>
              </a:rPr>
              <a:t>（说明）</a:t>
            </a:r>
            <a:endParaRPr lang="zh-CN" altLang="en-US" i="1" dirty="0" smtClean="0">
              <a:solidFill>
                <a:schemeClr val="bg1"/>
              </a:solidFill>
              <a:latin typeface="Times New Roman" panose="02020603050405020304" pitchFamily="18" charset="0"/>
              <a:ea typeface="微软雅黑" panose="020B0503020204020204" pitchFamily="34" charset="-122"/>
            </a:endParaRPr>
          </a:p>
        </p:txBody>
      </p:sp>
      <p:sp>
        <p:nvSpPr>
          <p:cNvPr id="10" name="内容占位符 2"/>
          <p:cNvSpPr>
            <a:spLocks noGrp="1"/>
          </p:cNvSpPr>
          <p:nvPr/>
        </p:nvSpPr>
        <p:spPr>
          <a:xfrm>
            <a:off x="838200" y="1825625"/>
            <a:ext cx="10515600" cy="49472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fontAlgn="auto">
              <a:buNone/>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outline</a:t>
            </a:r>
            <a:endParaRPr lang="en-US" altLang="zh-CN" noProof="1">
              <a:latin typeface="Times New Roman" panose="02020603050405020304" pitchFamily="18" charset="0"/>
              <a:ea typeface="微软雅黑" panose="020B0503020204020204" pitchFamily="34" charset="-122"/>
              <a:cs typeface="Times New Roman" panose="02020603050405020304" pitchFamily="18" charset="0"/>
            </a:endParaRPr>
          </a:p>
          <a:p>
            <a:pPr lvl="1"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时间序列问题  </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z-norm</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ED</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DTW</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CDTW</a:t>
            </a: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lvl="1"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时序子序列对齐问题</a:t>
            </a: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lvl="1"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UCR-Suite </a:t>
            </a: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defRPr/>
            </a:pP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为了一次性把问题讲清楚，此</a:t>
            </a:r>
            <a:r>
              <a:rPr lang="en-US" altLang="zh-CN" sz="2400" noProof="1">
                <a:latin typeface="Times New Roman" panose="02020603050405020304" pitchFamily="18" charset="0"/>
                <a:ea typeface="微软雅黑" panose="020B0503020204020204" pitchFamily="34" charset="-122"/>
                <a:cs typeface="Times New Roman" panose="02020603050405020304" pitchFamily="18" charset="0"/>
              </a:rPr>
              <a:t>ppt</a:t>
            </a: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内容较多（共</a:t>
            </a:r>
            <a:r>
              <a:rPr lang="en-US" altLang="zh-CN" sz="2400" noProof="1">
                <a:latin typeface="Times New Roman" panose="02020603050405020304" pitchFamily="18" charset="0"/>
                <a:ea typeface="微软雅黑" panose="020B0503020204020204" pitchFamily="34" charset="-122"/>
                <a:cs typeface="Times New Roman" panose="02020603050405020304" pitchFamily="18" charset="0"/>
              </a:rPr>
              <a:t>40</a:t>
            </a: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页），</a:t>
            </a:r>
            <a:endParaRPr lang="zh-CN" altLang="en-US" sz="2400"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其中第一部分的（</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z-norm</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ED</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DTW</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400">
                <a:latin typeface="Times New Roman" panose="02020603050405020304" pitchFamily="18" charset="0"/>
                <a:ea typeface="微软雅黑" panose="020B0503020204020204" pitchFamily="34" charset="-122"/>
                <a:cs typeface="Times New Roman" panose="02020603050405020304" pitchFamily="18" charset="0"/>
                <a:sym typeface="+mn-ea"/>
              </a:rPr>
              <a:t>CDTW</a:t>
            </a: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）是预备知识，我打算讲的快一些。</a:t>
            </a:r>
            <a:endPar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defRPr/>
            </a:pPr>
            <a:r>
              <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rPr>
              <a:t>第二部分引出子序列对齐的问题。</a:t>
            </a:r>
            <a:endParaRPr lang="zh-CN" altLang="en-US" sz="2400">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defRPr/>
            </a:pP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第三部分非常详细地介绍了</a:t>
            </a:r>
            <a:r>
              <a:rPr lang="en-US" altLang="zh-CN" sz="2400" noProof="1">
                <a:latin typeface="Times New Roman" panose="02020603050405020304" pitchFamily="18" charset="0"/>
                <a:ea typeface="微软雅黑" panose="020B0503020204020204" pitchFamily="34" charset="-122"/>
                <a:cs typeface="Times New Roman" panose="02020603050405020304" pitchFamily="18" charset="0"/>
              </a:rPr>
              <a:t>UCR-Suite</a:t>
            </a:r>
            <a:r>
              <a:rPr lang="zh-CN" altLang="en-US" sz="2400" noProof="1">
                <a:latin typeface="Times New Roman" panose="02020603050405020304" pitchFamily="18" charset="0"/>
                <a:ea typeface="微软雅黑" panose="020B0503020204020204" pitchFamily="34" charset="-122"/>
                <a:cs typeface="Times New Roman" panose="02020603050405020304" pitchFamily="18" charset="0"/>
              </a:rPr>
              <a:t>，包括具体代码实现细节和详尽的复杂度分析，最终得出一个时间复杂度极低的</a:t>
            </a:r>
            <a:r>
              <a:rPr lang="en-US" altLang="zh-CN" sz="2400" noProof="1">
                <a:latin typeface="Times New Roman" panose="02020603050405020304" pitchFamily="18" charset="0"/>
                <a:ea typeface="微软雅黑" panose="020B0503020204020204" pitchFamily="34" charset="-122"/>
                <a:cs typeface="Times New Roman" panose="02020603050405020304" pitchFamily="18" charset="0"/>
              </a:rPr>
              <a:t>UCR-Suite</a:t>
            </a:r>
            <a:r>
              <a:rPr lang="zh-CN" altLang="zh-CN" sz="2400" noProof="1">
                <a:latin typeface="Times New Roman" panose="02020603050405020304" pitchFamily="18" charset="0"/>
                <a:ea typeface="微软雅黑" panose="020B0503020204020204" pitchFamily="34" charset="-122"/>
                <a:cs typeface="Times New Roman" panose="02020603050405020304" pitchFamily="18" charset="0"/>
              </a:rPr>
              <a:t> 算法。</a:t>
            </a:r>
            <a:endParaRPr lang="zh-CN" altLang="zh-CN" sz="2400" noProof="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Kough</a:t>
            </a:r>
            <a:r>
              <a:rPr lang="zh-CN" altLang="en-US" i="1" dirty="0" smtClean="0">
                <a:solidFill>
                  <a:srgbClr val="F2F2F2"/>
                </a:solidFill>
                <a:latin typeface="Times New Roman" panose="02020603050405020304" pitchFamily="18" charset="0"/>
                <a:ea typeface="微软雅黑" panose="020B0503020204020204" pitchFamily="34" charset="-122"/>
                <a:sym typeface="+mn-ea"/>
              </a:rPr>
              <a:t>下界</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3175" y="2915285"/>
            <a:ext cx="5083810" cy="2861310"/>
          </a:xfrm>
          <a:prstGeom prst="rect">
            <a:avLst/>
          </a:prstGeom>
          <a:noFill/>
        </p:spPr>
        <p:txBody>
          <a:bodyPr wrap="square" rtlCol="0" anchor="t">
            <a:spAutoFit/>
          </a:bodyPr>
          <a:p>
            <a:r>
              <a:rPr lang="zh-CN" altLang="en-US">
                <a:sym typeface="+mn-ea"/>
              </a:rPr>
              <a:t>Kough下界在时间复杂度上存在的问题：</a:t>
            </a:r>
            <a:endParaRPr lang="zh-CN" altLang="en-US">
              <a:sym typeface="+mn-ea"/>
            </a:endParaRPr>
          </a:p>
          <a:p>
            <a:endParaRPr lang="zh-CN" altLang="en-US">
              <a:sym typeface="+mn-ea"/>
            </a:endParaRPr>
          </a:p>
          <a:p>
            <a:r>
              <a:rPr lang="en-US" altLang="zh-CN">
                <a:sym typeface="+mn-ea"/>
              </a:rPr>
              <a:t>naively</a:t>
            </a:r>
            <a:r>
              <a:rPr lang="zh-CN" altLang="en-US">
                <a:sym typeface="+mn-ea"/>
              </a:rPr>
              <a:t>，每次计算信封的复杂度为</a:t>
            </a:r>
            <a:endParaRPr lang="zh-CN" altLang="en-US">
              <a:sym typeface="+mn-ea"/>
            </a:endParaRPr>
          </a:p>
          <a:p>
            <a:r>
              <a:rPr lang="en-US" altLang="zh-CN">
                <a:sym typeface="+mn-ea"/>
              </a:rPr>
              <a:t>O</a:t>
            </a:r>
            <a:r>
              <a:rPr lang="zh-CN" altLang="en-US">
                <a:sym typeface="+mn-ea"/>
              </a:rPr>
              <a:t>（</a:t>
            </a:r>
            <a:r>
              <a:rPr lang="en-US" altLang="zh-CN">
                <a:sym typeface="+mn-ea"/>
              </a:rPr>
              <a:t>W*|Q|</a:t>
            </a:r>
            <a:r>
              <a:rPr lang="zh-CN" altLang="en-US">
                <a:sym typeface="+mn-ea"/>
              </a:rPr>
              <a:t>）</a:t>
            </a:r>
            <a:r>
              <a:rPr lang="en-US" altLang="zh-CN">
                <a:sym typeface="+mn-ea"/>
              </a:rPr>
              <a:t>, W</a:t>
            </a:r>
            <a:r>
              <a:rPr lang="zh-CN" altLang="zh-CN">
                <a:sym typeface="+mn-ea"/>
              </a:rPr>
              <a:t>为</a:t>
            </a:r>
            <a:r>
              <a:rPr lang="en-US" altLang="zh-CN">
                <a:sym typeface="+mn-ea"/>
              </a:rPr>
              <a:t>CDTW</a:t>
            </a:r>
            <a:r>
              <a:rPr lang="zh-CN" altLang="en-US">
                <a:sym typeface="+mn-ea"/>
              </a:rPr>
              <a:t>的窗口限制。</a:t>
            </a:r>
            <a:endParaRPr lang="zh-CN" altLang="en-US">
              <a:sym typeface="+mn-ea"/>
            </a:endParaRPr>
          </a:p>
          <a:p>
            <a:r>
              <a:rPr lang="zh-CN" altLang="en-US">
                <a:sym typeface="+mn-ea"/>
              </a:rPr>
              <a:t>计算整个</a:t>
            </a:r>
            <a:r>
              <a:rPr lang="en-US" altLang="zh-CN">
                <a:sym typeface="+mn-ea"/>
              </a:rPr>
              <a:t>S</a:t>
            </a:r>
            <a:r>
              <a:rPr lang="zh-CN" altLang="en-US">
                <a:sym typeface="+mn-ea"/>
              </a:rPr>
              <a:t>的信封，需要</a:t>
            </a:r>
            <a:r>
              <a:rPr lang="en-US" altLang="zh-CN">
                <a:sym typeface="+mn-ea"/>
              </a:rPr>
              <a:t>O</a:t>
            </a:r>
            <a:r>
              <a:rPr lang="zh-CN" altLang="en-US">
                <a:sym typeface="+mn-ea"/>
              </a:rPr>
              <a:t>（</a:t>
            </a:r>
            <a:r>
              <a:rPr lang="en-US" altLang="zh-CN">
                <a:sym typeface="+mn-ea"/>
              </a:rPr>
              <a:t>|S|*W*|Q|</a:t>
            </a:r>
            <a:r>
              <a:rPr lang="zh-CN" altLang="en-US">
                <a:sym typeface="+mn-ea"/>
              </a:rPr>
              <a:t>），</a:t>
            </a:r>
            <a:endParaRPr lang="zh-CN" altLang="en-US">
              <a:sym typeface="+mn-ea"/>
            </a:endParaRPr>
          </a:p>
          <a:p>
            <a:r>
              <a:rPr lang="zh-CN" altLang="en-US">
                <a:sym typeface="+mn-ea"/>
              </a:rPr>
              <a:t>太大了。</a:t>
            </a:r>
            <a:endParaRPr lang="zh-CN" altLang="en-US">
              <a:sym typeface="+mn-ea"/>
            </a:endParaRPr>
          </a:p>
          <a:p>
            <a:endParaRPr lang="zh-CN" altLang="en-US">
              <a:sym typeface="+mn-ea"/>
            </a:endParaRPr>
          </a:p>
          <a:p>
            <a:r>
              <a:rPr lang="zh-CN" altLang="en-US">
                <a:sym typeface="+mn-ea"/>
              </a:rPr>
              <a:t>为了快速计算整个</a:t>
            </a:r>
            <a:r>
              <a:rPr lang="en-US" altLang="zh-CN">
                <a:sym typeface="+mn-ea"/>
              </a:rPr>
              <a:t>S</a:t>
            </a:r>
            <a:r>
              <a:rPr lang="zh-CN" altLang="en-US">
                <a:sym typeface="+mn-ea"/>
              </a:rPr>
              <a:t>的信封，我们引入</a:t>
            </a:r>
            <a:endParaRPr lang="zh-CN" altLang="en-US">
              <a:sym typeface="+mn-ea"/>
            </a:endParaRPr>
          </a:p>
          <a:p>
            <a:r>
              <a:rPr lang="zh-CN" altLang="en-US">
                <a:sym typeface="+mn-ea"/>
              </a:rPr>
              <a:t>Lemire’s Efficient StreamedMin-Max-Algorithm</a:t>
            </a:r>
            <a:endParaRPr lang="zh-CN" altLang="en-US">
              <a:sym typeface="+mn-ea"/>
            </a:endParaRPr>
          </a:p>
          <a:p>
            <a:endParaRPr lang="zh-CN" altLang="en-US">
              <a:sym typeface="+mn-ea"/>
            </a:endParaRPr>
          </a:p>
        </p:txBody>
      </p:sp>
      <p:pic>
        <p:nvPicPr>
          <p:cNvPr id="3" name="图片 2"/>
          <p:cNvPicPr>
            <a:picLocks noChangeAspect="1"/>
          </p:cNvPicPr>
          <p:nvPr/>
        </p:nvPicPr>
        <p:blipFill>
          <a:blip r:embed="rId1"/>
          <a:stretch>
            <a:fillRect/>
          </a:stretch>
        </p:blipFill>
        <p:spPr>
          <a:xfrm>
            <a:off x="4725035" y="2446655"/>
            <a:ext cx="7403465" cy="4128770"/>
          </a:xfrm>
          <a:prstGeom prst="rect">
            <a:avLst/>
          </a:prstGeom>
        </p:spPr>
      </p:pic>
      <p:pic>
        <p:nvPicPr>
          <p:cNvPr id="6" name="图片 5"/>
          <p:cNvPicPr>
            <a:picLocks noChangeAspect="1"/>
          </p:cNvPicPr>
          <p:nvPr/>
        </p:nvPicPr>
        <p:blipFill>
          <a:blip r:embed="rId2"/>
          <a:stretch>
            <a:fillRect/>
          </a:stretch>
        </p:blipFill>
        <p:spPr>
          <a:xfrm>
            <a:off x="5522595" y="1661160"/>
            <a:ext cx="6101715" cy="582295"/>
          </a:xfrm>
          <a:prstGeom prst="rect">
            <a:avLst/>
          </a:prstGeom>
        </p:spPr>
      </p:pic>
      <p:pic>
        <p:nvPicPr>
          <p:cNvPr id="7" name="图片 6"/>
          <p:cNvPicPr>
            <a:picLocks noChangeAspect="1"/>
          </p:cNvPicPr>
          <p:nvPr/>
        </p:nvPicPr>
        <p:blipFill>
          <a:blip r:embed="rId3"/>
          <a:stretch>
            <a:fillRect/>
          </a:stretch>
        </p:blipFill>
        <p:spPr>
          <a:xfrm>
            <a:off x="178435" y="1732280"/>
            <a:ext cx="4732655" cy="10096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7148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Lemire’s Min-Max-Algorithm</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191135" y="2303780"/>
            <a:ext cx="5404485" cy="3801110"/>
          </a:xfrm>
          <a:prstGeom prst="rect">
            <a:avLst/>
          </a:prstGeom>
        </p:spPr>
      </p:pic>
      <p:pic>
        <p:nvPicPr>
          <p:cNvPr id="8" name="图片 7"/>
          <p:cNvPicPr>
            <a:picLocks noChangeAspect="1"/>
          </p:cNvPicPr>
          <p:nvPr/>
        </p:nvPicPr>
        <p:blipFill>
          <a:blip r:embed="rId2"/>
          <a:stretch>
            <a:fillRect/>
          </a:stretch>
        </p:blipFill>
        <p:spPr>
          <a:xfrm>
            <a:off x="6675755" y="2504440"/>
            <a:ext cx="5094605" cy="4017010"/>
          </a:xfrm>
          <a:prstGeom prst="rect">
            <a:avLst/>
          </a:prstGeom>
        </p:spPr>
      </p:pic>
      <p:pic>
        <p:nvPicPr>
          <p:cNvPr id="9" name="图片 8"/>
          <p:cNvPicPr>
            <a:picLocks noChangeAspect="1"/>
          </p:cNvPicPr>
          <p:nvPr/>
        </p:nvPicPr>
        <p:blipFill>
          <a:blip r:embed="rId3"/>
          <a:stretch>
            <a:fillRect/>
          </a:stretch>
        </p:blipFill>
        <p:spPr>
          <a:xfrm>
            <a:off x="2869565" y="6521450"/>
            <a:ext cx="5012690" cy="255905"/>
          </a:xfrm>
          <a:prstGeom prst="rect">
            <a:avLst/>
          </a:prstGeom>
        </p:spPr>
      </p:pic>
      <p:sp>
        <p:nvSpPr>
          <p:cNvPr id="2" name="文本框 1"/>
          <p:cNvSpPr txBox="1"/>
          <p:nvPr/>
        </p:nvSpPr>
        <p:spPr>
          <a:xfrm>
            <a:off x="345440" y="1596390"/>
            <a:ext cx="10045700" cy="645160"/>
          </a:xfrm>
          <a:prstGeom prst="rect">
            <a:avLst/>
          </a:prstGeom>
          <a:noFill/>
        </p:spPr>
        <p:txBody>
          <a:bodyPr wrap="none" rtlCol="0" anchor="t">
            <a:spAutoFit/>
          </a:bodyPr>
          <a:p>
            <a:pPr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Lemire’s Efficient Streamed Min-Max-Algorithm</a:t>
            </a:r>
            <a:endParaRPr lang="en-US" altLang="zh-CN" i="1" dirty="0" smtClean="0">
              <a:solidFill>
                <a:schemeClr val="tx1"/>
              </a:solidFill>
              <a:latin typeface="Times New Roman" panose="02020603050405020304" pitchFamily="18" charset="0"/>
              <a:ea typeface="微软雅黑" panose="020B0503020204020204" pitchFamily="34" charset="-122"/>
              <a:sym typeface="+mn-ea"/>
            </a:endParaRPr>
          </a:p>
          <a:p>
            <a:pPr eaLnBrk="1" hangingPunct="1"/>
            <a:r>
              <a:rPr lang="en-US" altLang="en-US"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利用 两个</a:t>
            </a:r>
            <a:r>
              <a:rPr lang="en-US" altLang="zh-CN" i="1" dirty="0" smtClean="0">
                <a:solidFill>
                  <a:schemeClr val="tx1"/>
                </a:solidFill>
                <a:latin typeface="Times New Roman" panose="02020603050405020304" pitchFamily="18" charset="0"/>
                <a:ea typeface="微软雅黑" panose="020B0503020204020204" pitchFamily="34" charset="-122"/>
                <a:sym typeface="+mn-ea"/>
              </a:rPr>
              <a:t>FIFO </a:t>
            </a:r>
            <a:r>
              <a:rPr lang="zh-CN" altLang="en-US" i="1" dirty="0" smtClean="0">
                <a:solidFill>
                  <a:schemeClr val="tx1"/>
                </a:solidFill>
                <a:latin typeface="Times New Roman" panose="02020603050405020304" pitchFamily="18" charset="0"/>
                <a:ea typeface="微软雅黑" panose="020B0503020204020204" pitchFamily="34" charset="-122"/>
                <a:sym typeface="+mn-ea"/>
              </a:rPr>
              <a:t>队列，以 </a:t>
            </a:r>
            <a:r>
              <a:rPr lang="en-US" altLang="zh-CN" i="1" dirty="0" smtClean="0">
                <a:solidFill>
                  <a:schemeClr val="tx1"/>
                </a:solidFill>
                <a:latin typeface="Times New Roman" panose="02020603050405020304" pitchFamily="18" charset="0"/>
                <a:ea typeface="微软雅黑" panose="020B0503020204020204" pitchFamily="34" charset="-122"/>
                <a:sym typeface="+mn-ea"/>
              </a:rPr>
              <a:t>O</a:t>
            </a:r>
            <a:r>
              <a:rPr lang="zh-CN" altLang="en-US" i="1" dirty="0" smtClean="0">
                <a:solidFill>
                  <a:schemeClr val="tx1"/>
                </a:solidFill>
                <a:latin typeface="Times New Roman" panose="02020603050405020304" pitchFamily="18" charset="0"/>
                <a:ea typeface="微软雅黑" panose="020B0503020204020204" pitchFamily="34" charset="-122"/>
                <a:sym typeface="+mn-ea"/>
              </a:rPr>
              <a:t>（</a:t>
            </a:r>
            <a:r>
              <a:rPr lang="en-US" altLang="zh-CN" i="1" dirty="0" smtClean="0">
                <a:solidFill>
                  <a:schemeClr val="tx1"/>
                </a:solidFill>
                <a:latin typeface="Times New Roman" panose="02020603050405020304" pitchFamily="18" charset="0"/>
                <a:ea typeface="微软雅黑" panose="020B0503020204020204" pitchFamily="34" charset="-122"/>
                <a:sym typeface="+mn-ea"/>
              </a:rPr>
              <a:t>|S|</a:t>
            </a:r>
            <a:r>
              <a:rPr lang="zh-CN" altLang="en-US" i="1" dirty="0" smtClean="0">
                <a:solidFill>
                  <a:schemeClr val="tx1"/>
                </a:solidFill>
                <a:latin typeface="Times New Roman" panose="02020603050405020304" pitchFamily="18" charset="0"/>
                <a:ea typeface="微软雅黑" panose="020B0503020204020204" pitchFamily="34" charset="-122"/>
                <a:sym typeface="+mn-ea"/>
              </a:rPr>
              <a:t>）的时间复杂度快速计算了 </a:t>
            </a:r>
            <a:r>
              <a:rPr lang="en-US" altLang="zh-CN" i="1" dirty="0" smtClean="0">
                <a:solidFill>
                  <a:schemeClr val="tx1"/>
                </a:solidFill>
                <a:latin typeface="Times New Roman" panose="02020603050405020304" pitchFamily="18" charset="0"/>
                <a:ea typeface="微软雅黑" panose="020B0503020204020204" pitchFamily="34" charset="-122"/>
                <a:sym typeface="+mn-ea"/>
              </a:rPr>
              <a:t>S </a:t>
            </a:r>
            <a:r>
              <a:rPr lang="zh-CN" altLang="en-US" i="1" dirty="0" smtClean="0">
                <a:solidFill>
                  <a:schemeClr val="tx1"/>
                </a:solidFill>
                <a:latin typeface="Times New Roman" panose="02020603050405020304" pitchFamily="18" charset="0"/>
                <a:ea typeface="微软雅黑" panose="020B0503020204020204" pitchFamily="34" charset="-122"/>
                <a:sym typeface="+mn-ea"/>
              </a:rPr>
              <a:t>的扭曲信封 </a:t>
            </a:r>
            <a:r>
              <a:rPr lang="en-US" altLang="zh-CN" i="1" dirty="0" smtClean="0">
                <a:solidFill>
                  <a:schemeClr val="tx1"/>
                </a:solidFill>
                <a:latin typeface="Times New Roman" panose="02020603050405020304" pitchFamily="18" charset="0"/>
                <a:ea typeface="微软雅黑" panose="020B0503020204020204" pitchFamily="34" charset="-122"/>
                <a:sym typeface="+mn-ea"/>
              </a:rPr>
              <a:t>'  (</a:t>
            </a:r>
            <a:r>
              <a:rPr lang="zh-CN" altLang="zh-CN" i="1" dirty="0" smtClean="0">
                <a:solidFill>
                  <a:schemeClr val="tx1"/>
                </a:solidFill>
                <a:latin typeface="Times New Roman" panose="02020603050405020304" pitchFamily="18" charset="0"/>
                <a:ea typeface="微软雅黑" panose="020B0503020204020204" pitchFamily="34" charset="-122"/>
                <a:sym typeface="+mn-ea"/>
              </a:rPr>
              <a:t> 时间不够就不讲代码</a:t>
            </a:r>
            <a:r>
              <a:rPr lang="en-US" altLang="zh-CN" i="1" dirty="0" smtClean="0">
                <a:solidFill>
                  <a:schemeClr val="tx1"/>
                </a:solidFill>
                <a:latin typeface="Times New Roman" panose="02020603050405020304" pitchFamily="18" charset="0"/>
                <a:ea typeface="微软雅黑" panose="020B0503020204020204" pitchFamily="34" charset="-122"/>
                <a:sym typeface="+mn-ea"/>
              </a:rPr>
              <a:t> )</a:t>
            </a:r>
            <a:endParaRPr lang="en-US" altLang="zh-CN" i="1" dirty="0" smtClean="0">
              <a:solidFill>
                <a:schemeClr val="tx1"/>
              </a:solidFill>
              <a:latin typeface="Times New Roman" panose="02020603050405020304" pitchFamily="18" charset="0"/>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7148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Lemire’s Min-Max-Algorithm</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345440" y="1596390"/>
            <a:ext cx="5742305" cy="922020"/>
          </a:xfrm>
          <a:prstGeom prst="rect">
            <a:avLst/>
          </a:prstGeom>
          <a:noFill/>
        </p:spPr>
        <p:txBody>
          <a:bodyPr wrap="none" rtlCol="0" anchor="t">
            <a:spAutoFit/>
          </a:bodyPr>
          <a:p>
            <a:pPr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Lemire’s Efficient Streamed Min-Max-Algorithm </a:t>
            </a:r>
            <a:r>
              <a:rPr lang="zh-CN" altLang="en-US" i="1" dirty="0" smtClean="0">
                <a:solidFill>
                  <a:schemeClr val="tx1"/>
                </a:solidFill>
                <a:latin typeface="Times New Roman" panose="02020603050405020304" pitchFamily="18" charset="0"/>
                <a:ea typeface="微软雅黑" panose="020B0503020204020204" pitchFamily="34" charset="-122"/>
                <a:sym typeface="+mn-ea"/>
              </a:rPr>
              <a:t>的问题</a:t>
            </a:r>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eaLnBrk="1" hangingPunct="1"/>
            <a:r>
              <a:rPr lang="zh-CN" altLang="en-US" i="1" dirty="0" smtClean="0">
                <a:solidFill>
                  <a:schemeClr val="tx1"/>
                </a:solidFill>
                <a:latin typeface="Times New Roman" panose="02020603050405020304" pitchFamily="18" charset="0"/>
                <a:ea typeface="微软雅黑" panose="020B0503020204020204" pitchFamily="34" charset="-122"/>
                <a:sym typeface="+mn-ea"/>
              </a:rPr>
              <a:t>全局计算信封 和 局部计算信封 的偏差？</a:t>
            </a:r>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信封没有那么紧而已，下界会低一点儿，问题不大</a:t>
            </a:r>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endParaRPr lang="en-US" altLang="zh-CN" i="1" dirty="0" smtClean="0">
              <a:solidFill>
                <a:schemeClr val="tx1"/>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401320" y="2908300"/>
            <a:ext cx="4039870" cy="3495040"/>
          </a:xfrm>
          <a:prstGeom prst="rect">
            <a:avLst/>
          </a:prstGeom>
        </p:spPr>
      </p:pic>
      <p:pic>
        <p:nvPicPr>
          <p:cNvPr id="7" name="图片 6"/>
          <p:cNvPicPr>
            <a:picLocks noChangeAspect="1"/>
          </p:cNvPicPr>
          <p:nvPr/>
        </p:nvPicPr>
        <p:blipFill>
          <a:blip r:embed="rId2"/>
          <a:stretch>
            <a:fillRect/>
          </a:stretch>
        </p:blipFill>
        <p:spPr>
          <a:xfrm>
            <a:off x="5106035" y="2724785"/>
            <a:ext cx="7044690" cy="386143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7148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Lemire’s Min-Max-Algorithm</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345440" y="1596390"/>
            <a:ext cx="8943340" cy="3969385"/>
          </a:xfrm>
          <a:prstGeom prst="rect">
            <a:avLst/>
          </a:prstGeom>
          <a:noFill/>
        </p:spPr>
        <p:txBody>
          <a:bodyPr wrap="none" rtlCol="0" anchor="t">
            <a:spAutoFit/>
          </a:bodyPr>
          <a:p>
            <a:pPr algn="l"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Lemire’s Efficient Streamed Min-Max-Algorithm </a:t>
            </a:r>
            <a:r>
              <a:rPr lang="zh-CN" altLang="en-US" i="1" dirty="0" smtClean="0">
                <a:solidFill>
                  <a:schemeClr val="tx1"/>
                </a:solidFill>
                <a:latin typeface="Times New Roman" panose="02020603050405020304" pitchFamily="18" charset="0"/>
                <a:ea typeface="微软雅黑" panose="020B0503020204020204" pitchFamily="34" charset="-122"/>
                <a:sym typeface="+mn-ea"/>
              </a:rPr>
              <a:t>的问题</a:t>
            </a:r>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全局计算信封</a:t>
            </a:r>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全局 </a:t>
            </a:r>
            <a:r>
              <a:rPr lang="en-US" altLang="zh-CN" i="1" dirty="0" smtClean="0">
                <a:solidFill>
                  <a:schemeClr val="tx1"/>
                </a:solidFill>
                <a:latin typeface="Times New Roman" panose="02020603050405020304" pitchFamily="18" charset="0"/>
                <a:ea typeface="微软雅黑" panose="020B0503020204020204" pitchFamily="34" charset="-122"/>
                <a:sym typeface="+mn-ea"/>
              </a:rPr>
              <a:t>z-normalization’</a:t>
            </a:r>
            <a:r>
              <a:rPr lang="zh-CN" altLang="en-US" i="1" dirty="0" smtClean="0">
                <a:solidFill>
                  <a:schemeClr val="tx1"/>
                </a:solidFill>
                <a:latin typeface="Times New Roman" panose="02020603050405020304" pitchFamily="18" charset="0"/>
                <a:ea typeface="微软雅黑" panose="020B0503020204020204" pitchFamily="34" charset="-122"/>
                <a:sym typeface="+mn-ea"/>
              </a:rPr>
              <a:t> 和 </a:t>
            </a:r>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latin typeface="Times New Roman" panose="02020603050405020304" pitchFamily="18" charset="0"/>
                <a:ea typeface="微软雅黑" panose="020B0503020204020204" pitchFamily="34" charset="-122"/>
                <a:sym typeface="+mn-ea"/>
              </a:rPr>
              <a:t>局部 </a:t>
            </a:r>
            <a:r>
              <a:rPr lang="en-US" altLang="zh-CN" i="1" dirty="0" smtClean="0">
                <a:latin typeface="Times New Roman" panose="02020603050405020304" pitchFamily="18" charset="0"/>
                <a:ea typeface="微软雅黑" panose="020B0503020204020204" pitchFamily="34" charset="-122"/>
                <a:sym typeface="+mn-ea"/>
              </a:rPr>
              <a:t>z-normalization + </a:t>
            </a:r>
            <a:r>
              <a:rPr lang="zh-CN" altLang="en-US" i="1" dirty="0" smtClean="0">
                <a:solidFill>
                  <a:schemeClr val="tx1"/>
                </a:solidFill>
                <a:latin typeface="Times New Roman" panose="02020603050405020304" pitchFamily="18" charset="0"/>
                <a:ea typeface="微软雅黑" panose="020B0503020204020204" pitchFamily="34" charset="-122"/>
                <a:sym typeface="+mn-ea"/>
              </a:rPr>
              <a:t>局部计算信封</a:t>
            </a:r>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 的偏差？</a:t>
            </a:r>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r>
              <a:rPr lang="en-US" altLang="zh-CN" i="1" dirty="0" smtClean="0">
                <a:solidFill>
                  <a:schemeClr val="tx1"/>
                </a:solidFill>
                <a:latin typeface="Times New Roman" panose="02020603050405020304" pitchFamily="18" charset="0"/>
                <a:ea typeface="微软雅黑" panose="020B0503020204020204" pitchFamily="34" charset="-122"/>
                <a:sym typeface="+mn-ea"/>
              </a:rPr>
              <a:t>——</a:t>
            </a:r>
            <a:r>
              <a:rPr lang="zh-CN" altLang="en-US" i="1" dirty="0" smtClean="0">
                <a:solidFill>
                  <a:schemeClr val="tx1"/>
                </a:solidFill>
                <a:latin typeface="Times New Roman" panose="02020603050405020304" pitchFamily="18" charset="0"/>
                <a:ea typeface="微软雅黑" panose="020B0503020204020204" pitchFamily="34" charset="-122"/>
                <a:sym typeface="+mn-ea"/>
              </a:rPr>
              <a:t>谁先谁后不影响，没有问题</a:t>
            </a:r>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a:p>
            <a:pPr algn="l" eaLnBrk="1" hangingPunct="1"/>
            <a:endParaRPr lang="zh-CN" altLang="en-US" i="1" dirty="0" smtClean="0">
              <a:solidFill>
                <a:schemeClr val="tx1"/>
              </a:solidFill>
              <a:latin typeface="Times New Roman" panose="02020603050405020304" pitchFamily="18" charset="0"/>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1116330" y="2970530"/>
            <a:ext cx="9100820" cy="147510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1582400" cy="1325880"/>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 --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把积木碓起来</a:t>
            </a:r>
            <a:endParaRPr lang="zh-CN" altLang="en-US"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915035" y="1631315"/>
            <a:ext cx="10015220" cy="206819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4610100" y="8255"/>
            <a:ext cx="7585075" cy="6840220"/>
          </a:xfrm>
          <a:prstGeom prst="rect">
            <a:avLst/>
          </a:prstGeom>
        </p:spPr>
      </p:pic>
      <p:sp>
        <p:nvSpPr>
          <p:cNvPr id="3" name="文本框 2"/>
          <p:cNvSpPr txBox="1"/>
          <p:nvPr/>
        </p:nvSpPr>
        <p:spPr>
          <a:xfrm>
            <a:off x="297815" y="3122930"/>
            <a:ext cx="4307205" cy="3138170"/>
          </a:xfrm>
          <a:prstGeom prst="rect">
            <a:avLst/>
          </a:prstGeom>
          <a:noFill/>
        </p:spPr>
        <p:txBody>
          <a:bodyPr wrap="none" rtlCol="0">
            <a:spAutoFit/>
          </a:bodyPr>
          <a:p>
            <a:pPr algn="l"/>
            <a:r>
              <a:rPr lang="zh-CN" altLang="en-US">
                <a:sym typeface="+mn-ea"/>
              </a:rPr>
              <a:t>时间复杂度 从</a:t>
            </a:r>
            <a:r>
              <a:rPr lang="en-US" altLang="zh-CN">
                <a:sym typeface="+mn-ea"/>
              </a:rPr>
              <a:t>O</a:t>
            </a:r>
            <a:r>
              <a:rPr lang="zh-CN" altLang="en-US">
                <a:sym typeface="+mn-ea"/>
              </a:rPr>
              <a:t>（</a:t>
            </a:r>
            <a:r>
              <a:rPr lang="en-US" altLang="zh-CN">
                <a:sym typeface="+mn-ea"/>
              </a:rPr>
              <a:t>|S|*(</a:t>
            </a:r>
            <a:r>
              <a:rPr lang="zh-CN" altLang="zh-CN">
                <a:sym typeface="+mn-ea"/>
              </a:rPr>
              <a:t> </a:t>
            </a:r>
            <a:r>
              <a:rPr lang="en-US" altLang="zh-CN">
                <a:sym typeface="+mn-ea"/>
              </a:rPr>
              <a:t>Tz + Td )</a:t>
            </a:r>
            <a:r>
              <a:rPr lang="zh-CN" altLang="en-US">
                <a:sym typeface="+mn-ea"/>
              </a:rPr>
              <a:t>） </a:t>
            </a:r>
            <a:endParaRPr lang="zh-CN" altLang="en-US">
              <a:sym typeface="+mn-ea"/>
            </a:endParaRPr>
          </a:p>
          <a:p>
            <a:pPr algn="l"/>
            <a:r>
              <a:rPr lang="zh-CN" altLang="en-US">
                <a:sym typeface="+mn-ea"/>
              </a:rPr>
              <a:t>变为  </a:t>
            </a:r>
            <a:r>
              <a:rPr lang="en-US" altLang="zh-CN">
                <a:sym typeface="+mn-ea"/>
              </a:rPr>
              <a:t>O</a:t>
            </a:r>
            <a:r>
              <a:rPr lang="zh-CN" altLang="zh-CN">
                <a:sym typeface="+mn-ea"/>
              </a:rPr>
              <a:t>（</a:t>
            </a:r>
            <a:r>
              <a:rPr lang="en-US" altLang="zh-CN">
                <a:sym typeface="+mn-ea"/>
              </a:rPr>
              <a:t>|S|*Td + |S|</a:t>
            </a:r>
            <a:r>
              <a:rPr lang="zh-CN" altLang="zh-CN">
                <a:sym typeface="+mn-ea"/>
              </a:rPr>
              <a:t>） </a:t>
            </a:r>
            <a:r>
              <a:rPr lang="en-US" altLang="zh-CN">
                <a:sym typeface="+mn-ea"/>
              </a:rPr>
              <a:t>= O(|S|*(Td + 1))</a:t>
            </a:r>
            <a:endParaRPr lang="en-US" altLang="zh-CN">
              <a:sym typeface="+mn-ea"/>
            </a:endParaRPr>
          </a:p>
          <a:p>
            <a:pPr algn="l"/>
            <a:r>
              <a:rPr lang="zh-CN" altLang="zh-CN">
                <a:sym typeface="+mn-ea"/>
              </a:rPr>
              <a:t> </a:t>
            </a:r>
            <a:r>
              <a:rPr lang="zh-CN" altLang="en-US">
                <a:sym typeface="+mn-ea"/>
              </a:rPr>
              <a:t>通过强大的剪枝</a:t>
            </a:r>
            <a:r>
              <a:rPr lang="en-US" altLang="zh-CN">
                <a:sym typeface="+mn-ea"/>
              </a:rPr>
              <a:t>Td = dmagic </a:t>
            </a:r>
            <a:r>
              <a:rPr lang="zh-CN" altLang="zh-CN">
                <a:sym typeface="+mn-ea"/>
              </a:rPr>
              <a:t>约为0，</a:t>
            </a:r>
            <a:endParaRPr lang="zh-CN" altLang="zh-CN">
              <a:sym typeface="+mn-ea"/>
            </a:endParaRPr>
          </a:p>
          <a:p>
            <a:pPr algn="l"/>
            <a:r>
              <a:rPr lang="zh-CN" altLang="zh-CN">
                <a:sym typeface="+mn-ea"/>
              </a:rPr>
              <a:t>那时间复杂度就成了</a:t>
            </a:r>
            <a:r>
              <a:rPr lang="en-US" altLang="zh-CN">
                <a:sym typeface="+mn-ea"/>
              </a:rPr>
              <a:t>O</a:t>
            </a:r>
            <a:r>
              <a:rPr lang="zh-CN" altLang="zh-CN">
                <a:sym typeface="+mn-ea"/>
              </a:rPr>
              <a:t>（</a:t>
            </a:r>
            <a:r>
              <a:rPr lang="en-US" altLang="zh-CN">
                <a:sym typeface="+mn-ea"/>
              </a:rPr>
              <a:t>|S|</a:t>
            </a:r>
            <a:r>
              <a:rPr lang="zh-CN" altLang="zh-CN">
                <a:sym typeface="+mn-ea"/>
              </a:rPr>
              <a:t>）</a:t>
            </a:r>
            <a:endParaRPr lang="zh-CN" altLang="en-US"/>
          </a:p>
          <a:p>
            <a:pPr algn="l"/>
            <a:endParaRPr lang="zh-CN" altLang="en-US"/>
          </a:p>
          <a:p>
            <a:pPr algn="l"/>
            <a:r>
              <a:rPr lang="zh-CN" altLang="zh-CN">
                <a:sym typeface="+mn-ea"/>
              </a:rPr>
              <a:t>有一个短时间序列</a:t>
            </a:r>
            <a:r>
              <a:rPr lang="en-US" altLang="zh-CN">
                <a:sym typeface="+mn-ea"/>
              </a:rPr>
              <a:t>Q</a:t>
            </a:r>
            <a:endParaRPr lang="en-US" altLang="zh-CN"/>
          </a:p>
          <a:p>
            <a:pPr algn="l"/>
            <a:r>
              <a:rPr lang="zh-CN" altLang="zh-CN">
                <a:sym typeface="+mn-ea"/>
              </a:rPr>
              <a:t>在一个长时间序列流</a:t>
            </a:r>
            <a:r>
              <a:rPr lang="en-US" altLang="zh-CN">
                <a:sym typeface="+mn-ea"/>
              </a:rPr>
              <a:t>S</a:t>
            </a:r>
            <a:r>
              <a:rPr lang="zh-CN" altLang="en-US">
                <a:sym typeface="+mn-ea"/>
              </a:rPr>
              <a:t>中，</a:t>
            </a:r>
            <a:endParaRPr lang="zh-CN" altLang="en-US"/>
          </a:p>
          <a:p>
            <a:pPr algn="l"/>
            <a:r>
              <a:rPr lang="zh-CN" altLang="en-US">
                <a:sym typeface="+mn-ea"/>
              </a:rPr>
              <a:t>截取长度为</a:t>
            </a:r>
            <a:r>
              <a:rPr lang="en-US" altLang="zh-CN">
                <a:sym typeface="+mn-ea"/>
              </a:rPr>
              <a:t>|Q|</a:t>
            </a:r>
            <a:r>
              <a:rPr lang="zh-CN" altLang="zh-CN">
                <a:sym typeface="+mn-ea"/>
              </a:rPr>
              <a:t>的片段</a:t>
            </a:r>
            <a:r>
              <a:rPr lang="en-US" altLang="zh-CN">
                <a:sym typeface="+mn-ea"/>
              </a:rPr>
              <a:t>C</a:t>
            </a:r>
            <a:r>
              <a:rPr lang="zh-CN" altLang="en-US">
                <a:sym typeface="+mn-ea"/>
              </a:rPr>
              <a:t>，</a:t>
            </a:r>
            <a:endParaRPr lang="zh-CN" altLang="en-US"/>
          </a:p>
          <a:p>
            <a:pPr algn="l"/>
            <a:r>
              <a:rPr lang="zh-CN" altLang="en-US">
                <a:sym typeface="+mn-ea"/>
              </a:rPr>
              <a:t>寻找与</a:t>
            </a:r>
            <a:r>
              <a:rPr lang="en-US" altLang="zh-CN">
                <a:sym typeface="+mn-ea"/>
              </a:rPr>
              <a:t>Q</a:t>
            </a:r>
            <a:r>
              <a:rPr lang="zh-CN" altLang="en-US">
                <a:sym typeface="+mn-ea"/>
              </a:rPr>
              <a:t>测量距离最近的</a:t>
            </a:r>
            <a:r>
              <a:rPr lang="en-US" altLang="zh-CN">
                <a:sym typeface="+mn-ea"/>
              </a:rPr>
              <a:t>C,</a:t>
            </a:r>
            <a:endParaRPr lang="en-US" altLang="zh-CN">
              <a:sym typeface="+mn-ea"/>
            </a:endParaRPr>
          </a:p>
          <a:p>
            <a:pPr algn="l"/>
            <a:r>
              <a:rPr lang="zh-CN" altLang="zh-CN">
                <a:sym typeface="+mn-ea"/>
              </a:rPr>
              <a:t>这个问题在</a:t>
            </a:r>
            <a:r>
              <a:rPr lang="en-US" altLang="zh-CN">
                <a:sym typeface="+mn-ea"/>
              </a:rPr>
              <a:t>O</a:t>
            </a:r>
            <a:r>
              <a:rPr lang="zh-CN" altLang="en-US">
                <a:sym typeface="+mn-ea"/>
              </a:rPr>
              <a:t>（</a:t>
            </a:r>
            <a:r>
              <a:rPr lang="en-US" altLang="zh-CN">
                <a:sym typeface="+mn-ea"/>
              </a:rPr>
              <a:t>|S|</a:t>
            </a:r>
            <a:r>
              <a:rPr lang="zh-CN" altLang="en-US">
                <a:sym typeface="+mn-ea"/>
              </a:rPr>
              <a:t>）的时间下被解决了。</a:t>
            </a:r>
            <a:endParaRPr lang="zh-CN" altLang="en-US">
              <a:sym typeface="+mn-ea"/>
            </a:endParaRPr>
          </a:p>
          <a:p>
            <a:endParaRPr lang="zh-CN" altLang="en-US"/>
          </a:p>
        </p:txBody>
      </p:sp>
      <p:pic>
        <p:nvPicPr>
          <p:cNvPr id="5" name="图片 4"/>
          <p:cNvPicPr>
            <a:picLocks noChangeAspect="1"/>
          </p:cNvPicPr>
          <p:nvPr/>
        </p:nvPicPr>
        <p:blipFill>
          <a:blip r:embed="rId2"/>
          <a:stretch>
            <a:fillRect/>
          </a:stretch>
        </p:blipFill>
        <p:spPr>
          <a:xfrm>
            <a:off x="139065" y="1810385"/>
            <a:ext cx="4120515" cy="93726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2184400" y="2799715"/>
            <a:ext cx="7239000" cy="2498090"/>
          </a:xfrm>
          <a:prstGeom prst="rect">
            <a:avLst/>
          </a:prstGeom>
        </p:spPr>
      </p:pic>
      <p:sp>
        <p:nvSpPr>
          <p:cNvPr id="5" name="文本框 4"/>
          <p:cNvSpPr txBox="1"/>
          <p:nvPr/>
        </p:nvSpPr>
        <p:spPr>
          <a:xfrm>
            <a:off x="651510" y="1683385"/>
            <a:ext cx="10455910" cy="922020"/>
          </a:xfrm>
          <a:prstGeom prst="rect">
            <a:avLst/>
          </a:prstGeom>
          <a:noFill/>
        </p:spPr>
        <p:txBody>
          <a:bodyPr wrap="square" rtlCol="0" anchor="t">
            <a:spAutoFit/>
          </a:bodyPr>
          <a:p>
            <a:r>
              <a:rPr lang="zh-CN" altLang="en-US"/>
              <a:t>Concluding, Rakthanmanon et al. exploited redundancy and lower bounds to achieve faster execution times. </a:t>
            </a:r>
            <a:endParaRPr lang="zh-CN" altLang="en-US"/>
          </a:p>
          <a:p>
            <a:r>
              <a:rPr lang="zh-CN" altLang="en-US"/>
              <a:t>However, the authors consider parallelization but provide no explicit strategy – in contrast, they underline that UCR-ED and UCR-DTWare faster than existing multi-core implementations:</a:t>
            </a: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3.UCR-Suite</a:t>
            </a:r>
            <a:endParaRPr lang="en-US"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250190" y="2552065"/>
            <a:ext cx="11119485" cy="2306955"/>
          </a:xfrm>
          <a:prstGeom prst="rect">
            <a:avLst/>
          </a:prstGeom>
          <a:noFill/>
        </p:spPr>
        <p:txBody>
          <a:bodyPr wrap="square" rtlCol="0" anchor="t">
            <a:spAutoFit/>
          </a:bodyPr>
          <a:p>
            <a:r>
              <a:rPr lang="zh-CN" altLang="en-US" sz="2800"/>
              <a:t>‘Making it faster (usually an order of magnitude, orno one cares). ’</a:t>
            </a:r>
            <a:r>
              <a:rPr lang="zh-CN" altLang="en-US" sz="4000"/>
              <a:t> </a:t>
            </a:r>
            <a:endParaRPr lang="zh-CN" altLang="en-US" sz="4000"/>
          </a:p>
          <a:p>
            <a:endParaRPr lang="zh-CN" altLang="en-US" sz="4000"/>
          </a:p>
          <a:p>
            <a:endParaRPr lang="zh-CN" altLang="en-US" sz="4000"/>
          </a:p>
          <a:p>
            <a:pPr algn="r"/>
            <a:r>
              <a:rPr lang="zh-CN" altLang="en-US" sz="2400"/>
              <a:t>— Eamonn Keogh, UC Riverside</a:t>
            </a:r>
            <a:endParaRPr lang="zh-CN" altLang="en-US" sz="2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zh-CN" altLang="zh-CN" sz="4400" i="1" dirty="0" smtClean="0">
                <a:solidFill>
                  <a:srgbClr val="F2F2F2"/>
                </a:solidFill>
                <a:latin typeface="Times New Roman" panose="02020603050405020304" pitchFamily="18" charset="0"/>
                <a:ea typeface="微软雅黑" panose="020B0503020204020204" pitchFamily="34" charset="-122"/>
                <a:sym typeface="+mn-ea"/>
              </a:rPr>
              <a:t>总结</a:t>
            </a:r>
            <a:endParaRPr lang="zh-CN" altLang="zh-CN"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6" name="内容占位符 2"/>
          <p:cNvSpPr>
            <a:spLocks noGrp="1"/>
          </p:cNvSpPr>
          <p:nvPr/>
        </p:nvSpPr>
        <p:spPr>
          <a:xfrm>
            <a:off x="838200" y="1825625"/>
            <a:ext cx="10515600" cy="494728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时间序列问题  </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z-norm</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ED</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DTW</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a:t>
            </a: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CDTW</a:t>
            </a:r>
            <a:endParaRPr lang="en-US" altLang="zh-CN" noProof="1">
              <a:latin typeface="Times New Roman" panose="02020603050405020304" pitchFamily="18" charset="0"/>
              <a:ea typeface="微软雅黑" panose="020B0503020204020204" pitchFamily="34" charset="-122"/>
              <a:cs typeface="Times New Roman" panose="02020603050405020304" pitchFamily="18" charset="0"/>
            </a:endParaRPr>
          </a:p>
          <a:p>
            <a:pPr lvl="1" fontAlgn="auto">
              <a:defRPr/>
            </a:pP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noProof="1">
                <a:latin typeface="Times New Roman" panose="02020603050405020304" pitchFamily="18" charset="0"/>
                <a:ea typeface="微软雅黑" panose="020B0503020204020204" pitchFamily="34" charset="-122"/>
                <a:cs typeface="Times New Roman" panose="02020603050405020304" pitchFamily="18" charset="0"/>
              </a:rPr>
              <a:t>时序子序列对齐问题</a:t>
            </a: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endParaRPr lang="zh-CN" altLang="en-US" noProof="1">
              <a:latin typeface="Times New Roman" panose="02020603050405020304" pitchFamily="18" charset="0"/>
              <a:ea typeface="微软雅黑" panose="020B0503020204020204" pitchFamily="34" charset="-122"/>
              <a:cs typeface="Times New Roman" panose="02020603050405020304" pitchFamily="18" charset="0"/>
            </a:endParaRPr>
          </a:p>
          <a:p>
            <a:pPr fontAlgn="auto">
              <a:defRPr/>
            </a:pPr>
            <a:r>
              <a:rPr lang="en-US" altLang="zh-CN" noProof="1">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UCR-suite </a:t>
            </a: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Windowed z-Normalization</a:t>
            </a:r>
            <a:endPar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Warping Envelopes</a:t>
            </a:r>
            <a:endParaRPr lang="en-US" altLang="zh-CN"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2" fontAlgn="auto">
              <a:defRPr/>
            </a:pPr>
            <a:r>
              <a:rPr lang="en-US" altLang="zh-CN" sz="23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Kim 下界</a:t>
            </a:r>
            <a:endParaRPr lang="en-US" altLang="zh-CN" sz="23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2" fontAlgn="auto">
              <a:defRPr/>
            </a:pPr>
            <a:r>
              <a:rPr lang="en-US" altLang="zh-CN" sz="23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Kough下界 -- </a:t>
            </a:r>
            <a:r>
              <a:rPr lang="en-US" altLang="zh-CN" sz="2330">
                <a:latin typeface="Times New Roman" panose="02020603050405020304" pitchFamily="18" charset="0"/>
                <a:ea typeface="微软雅黑" panose="020B0503020204020204" pitchFamily="34" charset="-122"/>
                <a:cs typeface="Times New Roman" panose="02020603050405020304" pitchFamily="18" charset="0"/>
                <a:sym typeface="+mn-ea"/>
              </a:rPr>
              <a:t>Lemire’s Efficient Streamed Min-Max-Algorithm</a:t>
            </a:r>
            <a:endParaRPr lang="en-US" altLang="zh-CN" sz="2330">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r>
              <a:rPr lang="zh-CN" altLang="en-US"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汇总</a:t>
            </a:r>
            <a:endParaRPr lang="zh-CN" altLang="en-US"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fontAlgn="auto">
              <a:defRPr/>
            </a:pPr>
            <a:endPar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defRPr/>
            </a:pPr>
            <a:endParaRPr lang="en-US" altLang="zh-CN" noProof="1">
              <a:latin typeface="Times New Roman" panose="02020603050405020304" pitchFamily="18" charset="0"/>
              <a:ea typeface="微软雅黑" panose="020B0503020204020204" pitchFamily="34" charset="-122"/>
              <a:cs typeface="Times New Roman" panose="02020603050405020304" pitchFamily="18" charset="0"/>
            </a:endParaRPr>
          </a:p>
          <a:p>
            <a:pPr marL="0" indent="0" fontAlgn="auto">
              <a:buFont typeface="Arial" panose="020B0604020202020204" pitchFamily="34" charset="0"/>
              <a:buNone/>
              <a:defRPr/>
            </a:pPr>
            <a:endParaRPr lang="en-US" noProof="1">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zh-CN" altLang="en-US" sz="4400" i="1" dirty="0" smtClean="0">
                <a:solidFill>
                  <a:srgbClr val="F2F2F2"/>
                </a:solidFill>
                <a:latin typeface="Times New Roman" panose="02020603050405020304" pitchFamily="18" charset="0"/>
                <a:ea typeface="微软雅黑" panose="020B0503020204020204" pitchFamily="34" charset="-122"/>
                <a:sym typeface="+mn-ea"/>
              </a:rPr>
              <a:t>参考资料</a:t>
            </a:r>
            <a:endParaRPr lang="zh-CN" altLang="en-US" sz="4400" i="1" dirty="0" smtClean="0">
              <a:solidFill>
                <a:srgbClr val="F2F2F2"/>
              </a:solidFill>
              <a:latin typeface="Times New Roman" panose="02020603050405020304" pitchFamily="18" charset="0"/>
              <a:ea typeface="微软雅黑" panose="020B0503020204020204" pitchFamily="34" charset="-122"/>
              <a:sym typeface="+mn-ea"/>
            </a:endParaRPr>
          </a:p>
        </p:txBody>
      </p:sp>
      <p:sp>
        <p:nvSpPr>
          <p:cNvPr id="2" name="文本框 1"/>
          <p:cNvSpPr txBox="1"/>
          <p:nvPr/>
        </p:nvSpPr>
        <p:spPr>
          <a:xfrm>
            <a:off x="141605" y="1761490"/>
            <a:ext cx="12192635" cy="5262245"/>
          </a:xfrm>
          <a:prstGeom prst="rect">
            <a:avLst/>
          </a:prstGeom>
          <a:noFill/>
        </p:spPr>
        <p:txBody>
          <a:bodyPr wrap="square" rtlCol="0" anchor="t">
            <a:spAutoFit/>
          </a:bodyPr>
          <a:p>
            <a:r>
              <a:rPr lang="en-US" altLang="en-US" sz="2000"/>
              <a:t>[1] </a:t>
            </a:r>
            <a:r>
              <a:rPr lang="zh-CN" altLang="en-US" sz="2000"/>
              <a:t>Hundt, Christian. "</a:t>
            </a:r>
            <a:r>
              <a:rPr lang="zh-CN" altLang="en-US" sz="2000" b="1">
                <a:solidFill>
                  <a:srgbClr val="FF0000"/>
                </a:solidFill>
              </a:rPr>
              <a:t>Efficient subsequence alignment of time series.</a:t>
            </a:r>
            <a:r>
              <a:rPr lang="zh-CN" altLang="en-US" sz="2000"/>
              <a:t>" (2015).</a:t>
            </a:r>
            <a:endParaRPr lang="zh-CN" altLang="en-US" sz="2000"/>
          </a:p>
          <a:p>
            <a:endParaRPr lang="zh-CN" altLang="en-US" sz="2800"/>
          </a:p>
          <a:p>
            <a:r>
              <a:rPr lang="en-US" altLang="zh-CN" sz="2000"/>
              <a:t>[2] Łuczak, Maciej</a:t>
            </a:r>
            <a:r>
              <a:rPr lang="zh-CN" altLang="en-US" sz="2000">
                <a:sym typeface="+mn-ea"/>
              </a:rPr>
              <a:t>. "</a:t>
            </a:r>
            <a:r>
              <a:rPr lang="zh-CN" altLang="en-US" sz="2000" b="1">
                <a:solidFill>
                  <a:srgbClr val="FF0000"/>
                </a:solidFill>
              </a:rPr>
              <a:t>Univariate and multivariate time series classification with parametric integral dynamic time warping</a:t>
            </a:r>
            <a:r>
              <a:rPr lang="zh-CN" altLang="en-US" sz="2000">
                <a:sym typeface="+mn-ea"/>
              </a:rPr>
              <a:t>."</a:t>
            </a:r>
            <a:r>
              <a:rPr lang="en-US" altLang="zh-CN" sz="2000">
                <a:sym typeface="+mn-ea"/>
              </a:rPr>
              <a:t>(2017).</a:t>
            </a:r>
            <a:endParaRPr lang="en-US" altLang="zh-CN" sz="2000">
              <a:sym typeface="+mn-ea"/>
            </a:endParaRPr>
          </a:p>
          <a:p>
            <a:endParaRPr lang="en-US" altLang="zh-CN" sz="2800">
              <a:sym typeface="+mn-ea"/>
            </a:endParaRPr>
          </a:p>
          <a:p>
            <a:r>
              <a:rPr lang="en-US" altLang="zh-CN" sz="2000">
                <a:sym typeface="+mn-ea"/>
              </a:rPr>
              <a:t>[3] Rakthanmanon, Thanawin, et al. "</a:t>
            </a:r>
            <a:r>
              <a:rPr lang="en-US" altLang="zh-CN" sz="2000" b="1">
                <a:solidFill>
                  <a:srgbClr val="FF0000"/>
                </a:solidFill>
                <a:sym typeface="+mn-ea"/>
              </a:rPr>
              <a:t>Searching and mining trillions of time series subsequences under dynamic time warping</a:t>
            </a:r>
            <a:r>
              <a:rPr lang="en-US" altLang="zh-CN" sz="2000">
                <a:sym typeface="+mn-ea"/>
              </a:rPr>
              <a:t>." ACM SIGKDD International Conference on Knowledge Discovery and Data Mining ACM, 2012:262-270.</a:t>
            </a:r>
            <a:endParaRPr lang="en-US" altLang="zh-CN" sz="2000">
              <a:sym typeface="+mn-ea"/>
            </a:endParaRPr>
          </a:p>
          <a:p>
            <a:r>
              <a:rPr lang="en-US" altLang="zh-CN" sz="2000">
                <a:sym typeface="+mn-ea"/>
              </a:rPr>
              <a:t>---------------------------------------------------------------------------------------------------------------------------------------------------------</a:t>
            </a:r>
            <a:endParaRPr lang="en-US" altLang="zh-CN" sz="2000">
              <a:sym typeface="+mn-ea"/>
            </a:endParaRPr>
          </a:p>
          <a:p>
            <a:r>
              <a:rPr lang="zh-CN" altLang="en-US" sz="2000">
                <a:sym typeface="+mn-ea"/>
              </a:rPr>
              <a:t>前面</a:t>
            </a:r>
            <a:r>
              <a:rPr lang="en-US" altLang="zh-CN" sz="2000">
                <a:sym typeface="+mn-ea"/>
              </a:rPr>
              <a:t>ppt</a:t>
            </a:r>
            <a:r>
              <a:rPr lang="zh-CN" altLang="en-US" sz="2000">
                <a:sym typeface="+mn-ea"/>
              </a:rPr>
              <a:t>讲到的</a:t>
            </a:r>
            <a:r>
              <a:rPr lang="en-US" altLang="zh-CN" sz="2000">
                <a:sym typeface="+mn-ea"/>
              </a:rPr>
              <a:t>UCR-Suite</a:t>
            </a:r>
            <a:r>
              <a:rPr lang="zh-CN" altLang="en-US" sz="2000">
                <a:sym typeface="+mn-ea"/>
              </a:rPr>
              <a:t>主要是讨论它在</a:t>
            </a:r>
            <a:r>
              <a:rPr lang="en-US" altLang="zh-CN" sz="2000">
                <a:sym typeface="+mn-ea"/>
              </a:rPr>
              <a:t>‘</a:t>
            </a:r>
            <a:r>
              <a:rPr lang="zh-CN" altLang="en-US" sz="2000">
                <a:sym typeface="+mn-ea"/>
              </a:rPr>
              <a:t>时序子序列对齐问题</a:t>
            </a:r>
            <a:r>
              <a:rPr lang="en-US" altLang="zh-CN" sz="2000">
                <a:sym typeface="+mn-ea"/>
              </a:rPr>
              <a:t>’</a:t>
            </a:r>
            <a:r>
              <a:rPr lang="zh-CN" altLang="en-US" sz="2000">
                <a:sym typeface="+mn-ea"/>
              </a:rPr>
              <a:t>中的启发，真正的</a:t>
            </a:r>
            <a:r>
              <a:rPr lang="en-US" altLang="zh-CN" sz="2000">
                <a:sym typeface="+mn-ea"/>
              </a:rPr>
              <a:t>UCR-Suite</a:t>
            </a:r>
            <a:r>
              <a:rPr lang="zh-CN" altLang="en-US" sz="2000">
                <a:sym typeface="+mn-ea"/>
              </a:rPr>
              <a:t>还是需要阅读</a:t>
            </a:r>
            <a:r>
              <a:rPr lang="en-US" altLang="en-US" sz="2000">
                <a:sym typeface="+mn-ea"/>
              </a:rPr>
              <a:t>[3].</a:t>
            </a:r>
            <a:endParaRPr lang="en-US" altLang="en-US" sz="2000">
              <a:sym typeface="+mn-ea"/>
            </a:endParaRPr>
          </a:p>
          <a:p>
            <a:r>
              <a:rPr lang="zh-CN" altLang="zh-CN" sz="2000">
                <a:sym typeface="+mn-ea"/>
              </a:rPr>
              <a:t>比如</a:t>
            </a:r>
            <a:r>
              <a:rPr lang="en-US" altLang="zh-CN" sz="2000">
                <a:sym typeface="+mn-ea"/>
              </a:rPr>
              <a:t>UCR-Suite</a:t>
            </a:r>
            <a:r>
              <a:rPr lang="zh-CN" altLang="en-US" sz="2000">
                <a:sym typeface="+mn-ea"/>
              </a:rPr>
              <a:t>的四个概念：</a:t>
            </a:r>
            <a:endParaRPr lang="zh-CN" altLang="en-US" sz="2000">
              <a:sym typeface="+mn-ea"/>
            </a:endParaRPr>
          </a:p>
          <a:p>
            <a:r>
              <a:rPr lang="en-US" altLang="zh-CN" sz="2000">
                <a:sym typeface="+mn-ea"/>
              </a:rPr>
              <a:t>	1. </a:t>
            </a:r>
            <a:r>
              <a:rPr lang="en-US" altLang="zh-CN" sz="2000">
                <a:sym typeface="+mn-ea"/>
              </a:rPr>
              <a:t>Early Abandoning Z-Normalization</a:t>
            </a:r>
            <a:endParaRPr lang="en-US" altLang="zh-CN" sz="2000">
              <a:sym typeface="+mn-ea"/>
            </a:endParaRPr>
          </a:p>
          <a:p>
            <a:r>
              <a:rPr lang="en-US" altLang="zh-CN" sz="2000">
                <a:sym typeface="+mn-ea"/>
              </a:rPr>
              <a:t>	2. Reordering Early Abandoning</a:t>
            </a:r>
            <a:endParaRPr lang="en-US" altLang="zh-CN" sz="2000">
              <a:sym typeface="+mn-ea"/>
            </a:endParaRPr>
          </a:p>
          <a:p>
            <a:r>
              <a:rPr lang="en-US" altLang="zh-CN" sz="2000">
                <a:sym typeface="+mn-ea"/>
              </a:rPr>
              <a:t>	3. Reversing the Query/Data Role in LB_Keogh</a:t>
            </a:r>
            <a:endParaRPr lang="en-US" altLang="zh-CN" sz="2000">
              <a:sym typeface="+mn-ea"/>
            </a:endParaRPr>
          </a:p>
          <a:p>
            <a:r>
              <a:rPr lang="en-US" altLang="zh-CN" sz="2000">
                <a:sym typeface="+mn-ea"/>
              </a:rPr>
              <a:t>	4. Cascading Lower Bounds</a:t>
            </a:r>
            <a:endParaRPr lang="en-US" altLang="zh-CN" sz="2000">
              <a:sym typeface="+mn-ea"/>
            </a:endParaRPr>
          </a:p>
          <a:p>
            <a:endParaRPr lang="en-US" altLang="zh-CN" sz="2000">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什么是时间序列</a:t>
            </a:r>
            <a:endParaRPr lang="zh-CN" altLang="en-US"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6" name="图片 5"/>
          <p:cNvPicPr>
            <a:picLocks noChangeAspect="1"/>
          </p:cNvPicPr>
          <p:nvPr/>
        </p:nvPicPr>
        <p:blipFill>
          <a:blip r:embed="rId1"/>
          <a:srcRect t="499" b="19783"/>
          <a:stretch>
            <a:fillRect/>
          </a:stretch>
        </p:blipFill>
        <p:spPr>
          <a:xfrm>
            <a:off x="381000" y="1651000"/>
            <a:ext cx="11446510" cy="507492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78863" y="3190875"/>
            <a:ext cx="3097212"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175" y="1547813"/>
            <a:ext cx="12198350" cy="11350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17412" name="标题 1"/>
          <p:cNvSpPr>
            <a:spLocks noGrp="1" noChangeArrowheads="1"/>
          </p:cNvSpPr>
          <p:nvPr>
            <p:ph type="title"/>
          </p:nvPr>
        </p:nvSpPr>
        <p:spPr>
          <a:xfrm>
            <a:off x="933450" y="1489075"/>
            <a:ext cx="10515600" cy="1325563"/>
          </a:xfrm>
        </p:spPr>
        <p:txBody>
          <a:bodyPr/>
          <a:lstStyle/>
          <a:p>
            <a:pPr eaLnBrk="1" hangingPunct="1"/>
            <a:r>
              <a:rPr lang="en-US" altLang="zh-CN" i="1" smtClean="0">
                <a:solidFill>
                  <a:schemeClr val="bg1"/>
                </a:solidFill>
                <a:latin typeface="Times New Roman" panose="02020603050405020304" pitchFamily="18" charset="0"/>
                <a:sym typeface="宋体" panose="02010600030101010101" pitchFamily="2" charset="-122"/>
              </a:rPr>
              <a:t>Thanks for your listening ...</a:t>
            </a:r>
            <a:endParaRPr lang="en-US" altLang="zh-CN" i="1" smtClean="0">
              <a:solidFill>
                <a:schemeClr val="bg1"/>
              </a:solidFill>
              <a:latin typeface="Times New Roman" panose="02020603050405020304" pitchFamily="18" charset="0"/>
              <a:sym typeface="宋体" panose="02010600030101010101" pitchFamily="2" charset="-122"/>
            </a:endParaRPr>
          </a:p>
        </p:txBody>
      </p:sp>
      <p:pic>
        <p:nvPicPr>
          <p:cNvPr id="17413"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213" y="3311525"/>
            <a:ext cx="53213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图片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287338"/>
            <a:ext cx="54340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什么是时间序列</a:t>
            </a:r>
            <a:endParaRPr lang="zh-CN" altLang="en-US"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5147310" y="2252345"/>
            <a:ext cx="6906895" cy="4011930"/>
          </a:xfrm>
          <a:prstGeom prst="rect">
            <a:avLst/>
          </a:prstGeom>
        </p:spPr>
      </p:pic>
      <p:pic>
        <p:nvPicPr>
          <p:cNvPr id="5" name="图片 4"/>
          <p:cNvPicPr>
            <a:picLocks noChangeAspect="1"/>
          </p:cNvPicPr>
          <p:nvPr/>
        </p:nvPicPr>
        <p:blipFill>
          <a:blip r:embed="rId2"/>
          <a:stretch>
            <a:fillRect/>
          </a:stretch>
        </p:blipFill>
        <p:spPr>
          <a:xfrm>
            <a:off x="396875" y="2099310"/>
            <a:ext cx="4563745" cy="4164965"/>
          </a:xfrm>
          <a:prstGeom prst="rect">
            <a:avLst/>
          </a:prstGeom>
        </p:spPr>
      </p:pic>
      <p:pic>
        <p:nvPicPr>
          <p:cNvPr id="6" name="图片 5"/>
          <p:cNvPicPr>
            <a:picLocks noChangeAspect="1"/>
          </p:cNvPicPr>
          <p:nvPr/>
        </p:nvPicPr>
        <p:blipFill>
          <a:blip r:embed="rId3"/>
          <a:stretch>
            <a:fillRect/>
          </a:stretch>
        </p:blipFill>
        <p:spPr>
          <a:xfrm>
            <a:off x="7798435" y="6264275"/>
            <a:ext cx="1682115" cy="29908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a:t>
            </a:r>
            <a:r>
              <a:rPr lang="zh-CN" altLang="en-US" i="1" dirty="0" smtClean="0">
                <a:solidFill>
                  <a:srgbClr val="F2F2F2"/>
                </a:solidFill>
                <a:latin typeface="Times New Roman" panose="02020603050405020304" pitchFamily="18" charset="0"/>
                <a:ea typeface="微软雅黑" panose="020B0503020204020204" pitchFamily="34" charset="-122"/>
                <a:sym typeface="+mn-ea"/>
              </a:rPr>
              <a:t>度量空间</a:t>
            </a:r>
            <a:endParaRPr lang="zh-CN" altLang="en-US"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798830" y="1568450"/>
            <a:ext cx="10262870" cy="3026410"/>
          </a:xfrm>
          <a:prstGeom prst="rect">
            <a:avLst/>
          </a:prstGeom>
        </p:spPr>
      </p:pic>
      <p:pic>
        <p:nvPicPr>
          <p:cNvPr id="5" name="图片 4"/>
          <p:cNvPicPr>
            <a:picLocks noChangeAspect="1"/>
          </p:cNvPicPr>
          <p:nvPr/>
        </p:nvPicPr>
        <p:blipFill>
          <a:blip r:embed="rId2"/>
          <a:stretch>
            <a:fillRect/>
          </a:stretch>
        </p:blipFill>
        <p:spPr>
          <a:xfrm>
            <a:off x="935990" y="5673090"/>
            <a:ext cx="6515100" cy="946785"/>
          </a:xfrm>
          <a:prstGeom prst="rect">
            <a:avLst/>
          </a:prstGeom>
        </p:spPr>
      </p:pic>
      <p:pic>
        <p:nvPicPr>
          <p:cNvPr id="6" name="图片 5"/>
          <p:cNvPicPr>
            <a:picLocks noChangeAspect="1"/>
          </p:cNvPicPr>
          <p:nvPr/>
        </p:nvPicPr>
        <p:blipFill>
          <a:blip r:embed="rId3"/>
          <a:stretch>
            <a:fillRect/>
          </a:stretch>
        </p:blipFill>
        <p:spPr>
          <a:xfrm>
            <a:off x="935990" y="4594860"/>
            <a:ext cx="5589905" cy="103441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The Lp-Norm Family</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481330" y="1638935"/>
            <a:ext cx="8888730" cy="4784090"/>
          </a:xfrm>
          <a:prstGeom prst="rect">
            <a:avLst/>
          </a:prstGeom>
        </p:spPr>
      </p:pic>
      <p:sp>
        <p:nvSpPr>
          <p:cNvPr id="3" name="文本框 2"/>
          <p:cNvSpPr txBox="1"/>
          <p:nvPr/>
        </p:nvSpPr>
        <p:spPr>
          <a:xfrm>
            <a:off x="9237345" y="5451475"/>
            <a:ext cx="2646680" cy="922020"/>
          </a:xfrm>
          <a:prstGeom prst="rect">
            <a:avLst/>
          </a:prstGeom>
          <a:noFill/>
        </p:spPr>
        <p:txBody>
          <a:bodyPr wrap="square" rtlCol="0">
            <a:spAutoFit/>
          </a:bodyPr>
          <a:p>
            <a:r>
              <a:rPr lang="en-US" altLang="zh-CN"/>
              <a:t>p=1 </a:t>
            </a:r>
            <a:r>
              <a:rPr lang="zh-CN" altLang="en-US"/>
              <a:t>：曼哈顿距离</a:t>
            </a:r>
            <a:endParaRPr lang="zh-CN" altLang="en-US"/>
          </a:p>
          <a:p>
            <a:r>
              <a:rPr lang="en-US" altLang="zh-CN"/>
              <a:t>p=2 </a:t>
            </a:r>
            <a:r>
              <a:rPr lang="zh-CN" altLang="en-US"/>
              <a:t>：欧氏距离</a:t>
            </a:r>
            <a:endParaRPr lang="zh-CN" altLang="en-US"/>
          </a:p>
          <a:p>
            <a:r>
              <a:rPr lang="en-US" altLang="zh-CN"/>
              <a:t>p=∞</a:t>
            </a:r>
            <a:r>
              <a:rPr lang="zh-CN" altLang="en-US"/>
              <a:t>：</a:t>
            </a:r>
            <a:r>
              <a:rPr lang="en-US" altLang="zh-CN"/>
              <a:t>切比雪夫距离</a:t>
            </a:r>
            <a:endParaRPr lang="en-US" altLang="zh-C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en-US"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The Lp-Norm Family</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4624705" y="1732280"/>
            <a:ext cx="7042785" cy="5106035"/>
          </a:xfrm>
          <a:prstGeom prst="rect">
            <a:avLst/>
          </a:prstGeom>
        </p:spPr>
      </p:pic>
      <p:sp>
        <p:nvSpPr>
          <p:cNvPr id="5" name="文本框 4"/>
          <p:cNvSpPr txBox="1"/>
          <p:nvPr/>
        </p:nvSpPr>
        <p:spPr>
          <a:xfrm>
            <a:off x="239395" y="1976755"/>
            <a:ext cx="3761740" cy="2584450"/>
          </a:xfrm>
          <a:prstGeom prst="rect">
            <a:avLst/>
          </a:prstGeom>
          <a:noFill/>
        </p:spPr>
        <p:txBody>
          <a:bodyPr wrap="square" rtlCol="0" anchor="t">
            <a:spAutoFit/>
          </a:bodyPr>
          <a:p>
            <a:endParaRPr lang="zh-CN" altLang="en-US">
              <a:hlinkClick r:id="rId2" action="ppaction://hlinkfile"/>
            </a:endParaRPr>
          </a:p>
          <a:p>
            <a:r>
              <a:rPr lang="zh-CN" altLang="zh-CN"/>
              <a:t>最常用的是</a:t>
            </a:r>
            <a:r>
              <a:rPr lang="en-US" altLang="zh-CN"/>
              <a:t>L1-norm</a:t>
            </a:r>
            <a:r>
              <a:rPr lang="zh-CN" altLang="en-US"/>
              <a:t>和</a:t>
            </a:r>
            <a:r>
              <a:rPr lang="en-US" altLang="zh-CN"/>
              <a:t>L2-norm</a:t>
            </a:r>
            <a:endParaRPr lang="en-US" altLang="zh-CN"/>
          </a:p>
          <a:p>
            <a:r>
              <a:rPr lang="zh-CN" altLang="en-US"/>
              <a:t>其中</a:t>
            </a:r>
            <a:r>
              <a:rPr lang="en-US" altLang="zh-CN"/>
              <a:t>L2-norm</a:t>
            </a:r>
            <a:r>
              <a:rPr lang="zh-CN" altLang="en-US"/>
              <a:t>被称为欧式距离</a:t>
            </a:r>
            <a:endParaRPr lang="zh-CN" altLang="en-US"/>
          </a:p>
          <a:p>
            <a:endParaRPr lang="zh-CN" altLang="en-US"/>
          </a:p>
          <a:p>
            <a:endParaRPr lang="zh-CN" altLang="en-US"/>
          </a:p>
          <a:p>
            <a:r>
              <a:rPr lang="zh-CN" altLang="en-US"/>
              <a:t>欧氏距离在时间序列问题中的表现</a:t>
            </a:r>
            <a:endParaRPr lang="zh-CN" altLang="en-US"/>
          </a:p>
          <a:p>
            <a:r>
              <a:rPr lang="zh-CN" altLang="en-US"/>
              <a:t>一般会比其它</a:t>
            </a:r>
            <a:r>
              <a:rPr lang="en-US" altLang="zh-CN"/>
              <a:t>norm</a:t>
            </a:r>
            <a:r>
              <a:rPr lang="zh-CN" altLang="en-US"/>
              <a:t>好，但也有例外，比如右图中</a:t>
            </a:r>
            <a:r>
              <a:rPr lang="en-US" altLang="zh-CN"/>
              <a:t>L2-norm</a:t>
            </a:r>
            <a:r>
              <a:rPr lang="zh-CN" altLang="en-US"/>
              <a:t>分类错误，而</a:t>
            </a:r>
            <a:r>
              <a:rPr lang="en-US" altLang="zh-CN"/>
              <a:t>L1-norm</a:t>
            </a:r>
            <a:r>
              <a:rPr lang="zh-CN" altLang="en-US"/>
              <a:t>分类正确。</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75" y="465138"/>
            <a:ext cx="12198350" cy="1058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4101" name="标题 1"/>
          <p:cNvSpPr>
            <a:spLocks noGrp="1" noChangeArrowheads="1"/>
          </p:cNvSpPr>
          <p:nvPr>
            <p:ph type="title"/>
          </p:nvPr>
        </p:nvSpPr>
        <p:spPr>
          <a:xfrm>
            <a:off x="546100" y="406400"/>
            <a:ext cx="10515600" cy="1325563"/>
          </a:xfrm>
        </p:spPr>
        <p:txBody>
          <a:bodyPr/>
          <a:lstStyle/>
          <a:p>
            <a:pPr eaLnBrk="1" hangingPunct="1"/>
            <a:r>
              <a:rPr lang="en-US" altLang="zh-CN" i="1" dirty="0" smtClean="0">
                <a:solidFill>
                  <a:srgbClr val="F2F2F2"/>
                </a:solidFill>
                <a:latin typeface="Times New Roman" panose="02020603050405020304" pitchFamily="18" charset="0"/>
                <a:ea typeface="微软雅黑" panose="020B0503020204020204" pitchFamily="34" charset="-122"/>
                <a:sym typeface="+mn-ea"/>
              </a:rPr>
              <a:t>1.时间序列</a:t>
            </a:r>
            <a:r>
              <a:rPr lang="zh-CN" altLang="zh-CN" i="1" dirty="0" smtClean="0">
                <a:solidFill>
                  <a:srgbClr val="F2F2F2"/>
                </a:solidFill>
                <a:latin typeface="Times New Roman" panose="02020603050405020304" pitchFamily="18" charset="0"/>
                <a:ea typeface="微软雅黑" panose="020B0503020204020204" pitchFamily="34" charset="-122"/>
                <a:sym typeface="+mn-ea"/>
              </a:rPr>
              <a:t>问题 </a:t>
            </a:r>
            <a:r>
              <a:rPr lang="en-US" altLang="zh-CN" i="1" dirty="0" smtClean="0">
                <a:solidFill>
                  <a:srgbClr val="F2F2F2"/>
                </a:solidFill>
                <a:latin typeface="Times New Roman" panose="02020603050405020304" pitchFamily="18" charset="0"/>
                <a:ea typeface="微软雅黑" panose="020B0503020204020204" pitchFamily="34" charset="-122"/>
                <a:sym typeface="+mn-ea"/>
              </a:rPr>
              <a:t>-- z-normalization ED</a:t>
            </a:r>
            <a:endParaRPr lang="en-US" altLang="zh-CN" i="1" dirty="0" smtClean="0">
              <a:solidFill>
                <a:srgbClr val="F2F2F2"/>
              </a:solidFill>
              <a:latin typeface="Times New Roman" panose="02020603050405020304" pitchFamily="18" charset="0"/>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911860" y="1574165"/>
            <a:ext cx="10368280" cy="2214245"/>
          </a:xfrm>
          <a:prstGeom prst="rect">
            <a:avLst/>
          </a:prstGeom>
        </p:spPr>
      </p:pic>
      <p:pic>
        <p:nvPicPr>
          <p:cNvPr id="3" name="图片 2"/>
          <p:cNvPicPr>
            <a:picLocks noChangeAspect="1"/>
          </p:cNvPicPr>
          <p:nvPr/>
        </p:nvPicPr>
        <p:blipFill>
          <a:blip r:embed="rId2"/>
          <a:stretch>
            <a:fillRect/>
          </a:stretch>
        </p:blipFill>
        <p:spPr>
          <a:xfrm>
            <a:off x="1008380" y="4057650"/>
            <a:ext cx="10053320" cy="1459865"/>
          </a:xfrm>
          <a:prstGeom prst="rect">
            <a:avLst/>
          </a:prstGeom>
        </p:spPr>
      </p:pic>
      <p:sp>
        <p:nvSpPr>
          <p:cNvPr id="5" name="文本框 4"/>
          <p:cNvSpPr txBox="1"/>
          <p:nvPr/>
        </p:nvSpPr>
        <p:spPr>
          <a:xfrm>
            <a:off x="1289050" y="5908675"/>
            <a:ext cx="7546340" cy="922020"/>
          </a:xfrm>
          <a:prstGeom prst="rect">
            <a:avLst/>
          </a:prstGeom>
          <a:noFill/>
        </p:spPr>
        <p:txBody>
          <a:bodyPr wrap="square" rtlCol="0" anchor="t">
            <a:spAutoFit/>
          </a:bodyPr>
          <a:p>
            <a:r>
              <a:rPr lang="en-US" altLang="zh-CN"/>
              <a:t>z-norm </a:t>
            </a:r>
            <a:r>
              <a:rPr lang="zh-CN" altLang="en-US"/>
              <a:t>比较好理解，常把它和</a:t>
            </a:r>
            <a:r>
              <a:rPr lang="en-US" altLang="zh-CN"/>
              <a:t>ED</a:t>
            </a:r>
            <a:r>
              <a:rPr lang="zh-CN" altLang="en-US"/>
              <a:t>和</a:t>
            </a:r>
            <a:r>
              <a:rPr lang="en-US" altLang="zh-CN"/>
              <a:t>DTW</a:t>
            </a:r>
            <a:r>
              <a:rPr lang="zh-CN" altLang="en-US"/>
              <a:t>结合，如上所示。</a:t>
            </a:r>
            <a:endParaRPr lang="zh-CN" altLang="en-US"/>
          </a:p>
          <a:p>
            <a:r>
              <a:rPr lang="zh-CN" altLang="en-US"/>
              <a:t>但</a:t>
            </a:r>
            <a:r>
              <a:rPr lang="en-US" altLang="zh-CN"/>
              <a:t>z-norm </a:t>
            </a:r>
            <a:r>
              <a:rPr lang="zh-CN" altLang="en-US"/>
              <a:t>之后的距离违背了</a:t>
            </a:r>
            <a:r>
              <a:rPr lang="en-US" altLang="zh-CN"/>
              <a:t>“</a:t>
            </a:r>
            <a:r>
              <a:rPr lang="zh-CN" altLang="en-US" b="1">
                <a:sym typeface="+mn-ea"/>
              </a:rPr>
              <a:t>coincidence</a:t>
            </a:r>
            <a:r>
              <a:rPr lang="zh-CN" altLang="en-US">
                <a:sym typeface="+mn-ea"/>
              </a:rPr>
              <a:t> </a:t>
            </a:r>
            <a:r>
              <a:rPr lang="en-US" altLang="zh-CN"/>
              <a:t>”</a:t>
            </a:r>
            <a:r>
              <a:rPr lang="zh-CN" altLang="en-US"/>
              <a:t>，不再是一种 </a:t>
            </a:r>
            <a:r>
              <a:rPr lang="zh-CN" altLang="en-US">
                <a:sym typeface="+mn-ea"/>
              </a:rPr>
              <a:t>metric</a:t>
            </a:r>
            <a:endParaRPr lang="zh-CN" altLang="en-US"/>
          </a:p>
          <a:p>
            <a:endParaRPr lang="en-US" altLang="zh-C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0160528 Action Recogni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20160528 Action Recognition</Template>
  <TotalTime>0</TotalTime>
  <Words>5140</Words>
  <Application>WPS 演示</Application>
  <PresentationFormat>自定义</PresentationFormat>
  <Paragraphs>371</Paragraphs>
  <Slides>40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Arial</vt:lpstr>
      <vt:lpstr>宋体</vt:lpstr>
      <vt:lpstr>Wingdings</vt:lpstr>
      <vt:lpstr>Calibri</vt:lpstr>
      <vt:lpstr>Calibri Light</vt:lpstr>
      <vt:lpstr>Times New Roman</vt:lpstr>
      <vt:lpstr>黑体</vt:lpstr>
      <vt:lpstr>微软雅黑</vt:lpstr>
      <vt:lpstr>Arial Unicode MS</vt:lpstr>
      <vt:lpstr>20160528 Action Recognition</vt:lpstr>
      <vt:lpstr>PowerPoint 演示文稿</vt:lpstr>
      <vt:lpstr>Outline</vt:lpstr>
      <vt:lpstr>（说明）</vt:lpstr>
      <vt:lpstr>1.时间序列问题 -- 什么是时间序列</vt:lpstr>
      <vt:lpstr>1.时间序列问题 -- 什么是时间序列</vt:lpstr>
      <vt:lpstr>1.时间序列问题 -- 度量空间</vt:lpstr>
      <vt:lpstr>1.时间序列问题 -- The Lp-Norm Family</vt:lpstr>
      <vt:lpstr>1.时间序列问题 -- The Lp-Norm Family</vt:lpstr>
      <vt:lpstr>1.时间序列问题 -- z-normalization ED</vt:lpstr>
      <vt:lpstr>1.时间序列问题 -- DTW</vt:lpstr>
      <vt:lpstr>1.时间序列问题 -- DTW</vt:lpstr>
      <vt:lpstr>1.时间序列问题 -- 小结（ED、DTW、z-norm）</vt:lpstr>
      <vt:lpstr>1.时间序列问题 -- CDTW</vt:lpstr>
      <vt:lpstr>1.时间序列问题 -- CDTW</vt:lpstr>
      <vt:lpstr>2.时序子序列对齐问题 </vt:lpstr>
      <vt:lpstr>2.时序子序列对齐问题 </vt:lpstr>
      <vt:lpstr>2.时序子序列对齐问题 </vt:lpstr>
      <vt:lpstr>2.时序子序列对齐问题 </vt:lpstr>
      <vt:lpstr>2.时序子序列对齐问题 </vt:lpstr>
      <vt:lpstr>3.UCR-Suite</vt:lpstr>
      <vt:lpstr>3.UCR-Suite -- Windowed z-Normalization</vt:lpstr>
      <vt:lpstr>3.UCR-Suite -- Windowed z-Normalization</vt:lpstr>
      <vt:lpstr>3.UCR-Suite -- Windowed z-Normalization</vt:lpstr>
      <vt:lpstr>3.UCR-Suite -- Windowed z-Normalization</vt:lpstr>
      <vt:lpstr>3.UCR-Suite --lower bound</vt:lpstr>
      <vt:lpstr>3.UCR-Suite -- Warping Envelopes</vt:lpstr>
      <vt:lpstr>3.UCR-Suite -- Warping Envelopes</vt:lpstr>
      <vt:lpstr>3.UCR-Suite -- Kim 下界</vt:lpstr>
      <vt:lpstr>3.UCR-Suite -- Kough下界 </vt:lpstr>
      <vt:lpstr>3.UCR-Suite -- Kough下界 </vt:lpstr>
      <vt:lpstr>3.UCR-Suite -- Lemire’s Min-Max-Algorithm</vt:lpstr>
      <vt:lpstr>3.UCR-Suite -- Lemire’s Min-Max-Algorithm</vt:lpstr>
      <vt:lpstr>3.UCR-Suite -- Lemire’s Min-Max-Algorithm</vt:lpstr>
      <vt:lpstr>3.UCR-Suite -- 把积木碓起来</vt:lpstr>
      <vt:lpstr>3.UCR-Suite</vt:lpstr>
      <vt:lpstr>3.UCR-Suite</vt:lpstr>
      <vt:lpstr>3.UCR-Suite</vt:lpstr>
      <vt:lpstr>总结</vt:lpstr>
      <vt:lpstr>参考资料</vt:lpstr>
      <vt:lpstr>Thanks for your listening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apple1</cp:lastModifiedBy>
  <cp:revision>430</cp:revision>
  <dcterms:created xsi:type="dcterms:W3CDTF">2016-08-18T11:03:00Z</dcterms:created>
  <dcterms:modified xsi:type="dcterms:W3CDTF">2017-11-01T18:22:47Z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2052-10.1.0.6877</vt:lpwstr>
  </property>
</Properties>
</file>